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embeddings/oleObject1.bin" ContentType="application/vnd.openxmlformats-officedocument.oleObject"/>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Default Extension="pdf" ContentType="application/pdf"/>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notesSlides/notesSlide14.xml" ContentType="application/vnd.openxmlformats-officedocument.presentationml.notes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Default Extension="wmf" ContentType="image/x-wmf"/>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4452" r:id="rId1"/>
  </p:sldMasterIdLst>
  <p:notesMasterIdLst>
    <p:notesMasterId r:id="rId27"/>
  </p:notesMasterIdLst>
  <p:handoutMasterIdLst>
    <p:handoutMasterId r:id="rId28"/>
  </p:handoutMasterIdLst>
  <p:sldIdLst>
    <p:sldId id="615" r:id="rId2"/>
    <p:sldId id="640" r:id="rId3"/>
    <p:sldId id="428" r:id="rId4"/>
    <p:sldId id="554" r:id="rId5"/>
    <p:sldId id="631" r:id="rId6"/>
    <p:sldId id="632" r:id="rId7"/>
    <p:sldId id="633" r:id="rId8"/>
    <p:sldId id="523" r:id="rId9"/>
    <p:sldId id="634" r:id="rId10"/>
    <p:sldId id="524" r:id="rId11"/>
    <p:sldId id="525" r:id="rId12"/>
    <p:sldId id="526" r:id="rId13"/>
    <p:sldId id="635" r:id="rId14"/>
    <p:sldId id="643" r:id="rId15"/>
    <p:sldId id="644" r:id="rId16"/>
    <p:sldId id="645" r:id="rId17"/>
    <p:sldId id="646" r:id="rId18"/>
    <p:sldId id="647" r:id="rId19"/>
    <p:sldId id="650" r:id="rId20"/>
    <p:sldId id="641" r:id="rId21"/>
    <p:sldId id="639" r:id="rId22"/>
    <p:sldId id="648" r:id="rId23"/>
    <p:sldId id="649" r:id="rId24"/>
    <p:sldId id="642" r:id="rId25"/>
    <p:sldId id="651" r:id="rId2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128"/>
        <a:cs typeface="ＭＳ Ｐゴシック" charset="-128"/>
      </a:defRPr>
    </a:lvl1pPr>
    <a:lvl2pPr marL="457200" algn="l" rtl="0" eaLnBrk="0" fontAlgn="base" hangingPunct="0">
      <a:spcBef>
        <a:spcPct val="0"/>
      </a:spcBef>
      <a:spcAft>
        <a:spcPct val="0"/>
      </a:spcAft>
      <a:defRPr sz="2400" kern="1200">
        <a:solidFill>
          <a:schemeClr val="tx1"/>
        </a:solidFill>
        <a:latin typeface="Times" charset="0"/>
        <a:ea typeface="ＭＳ Ｐゴシック" charset="-128"/>
        <a:cs typeface="ＭＳ Ｐゴシック" charset="-128"/>
      </a:defRPr>
    </a:lvl2pPr>
    <a:lvl3pPr marL="914400" algn="l" rtl="0" eaLnBrk="0" fontAlgn="base" hangingPunct="0">
      <a:spcBef>
        <a:spcPct val="0"/>
      </a:spcBef>
      <a:spcAft>
        <a:spcPct val="0"/>
      </a:spcAft>
      <a:defRPr sz="2400" kern="1200">
        <a:solidFill>
          <a:schemeClr val="tx1"/>
        </a:solidFill>
        <a:latin typeface="Times" charset="0"/>
        <a:ea typeface="ＭＳ Ｐゴシック" charset="-128"/>
        <a:cs typeface="ＭＳ Ｐゴシック" charset="-128"/>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128"/>
        <a:cs typeface="ＭＳ Ｐゴシック" charset="-128"/>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Times"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Times"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Times"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Times"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clrMode="gray"/>
  <p:clrMru>
    <a:srgbClr val="D75600"/>
    <a:srgbClr val="7B421A"/>
    <a:srgbClr val="E18315"/>
    <a:srgbClr val="FFFFFF"/>
    <a:srgbClr val="8000FF"/>
    <a:srgbClr val="CCECFF"/>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44" d="100"/>
          <a:sy n="144" d="100"/>
        </p:scale>
        <p:origin x="-1168" y="-1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4" d="100"/>
          <a:sy n="54" d="100"/>
        </p:scale>
        <p:origin x="-1520" y="-96"/>
      </p:cViewPr>
      <p:guideLst>
        <p:guide orient="horz" pos="2880"/>
        <p:guide pos="2160"/>
      </p:guideLst>
    </p:cSldViewPr>
  </p:notesViewPr>
  <p:gridSpacing cx="1872691200" cy="1872691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638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smtClean="0"/>
              <a:t>January, 2013</a:t>
            </a:r>
            <a:endParaRPr lang="en-US"/>
          </a:p>
        </p:txBody>
      </p:sp>
      <p:sp>
        <p:nvSpPr>
          <p:cNvPr id="1638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638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DFA7057A-5580-7B40-BDC1-1F4A4C3F71C2}" type="slidenum">
              <a:rPr lang="en-US"/>
              <a:pPr>
                <a:defRPr/>
              </a:pPr>
              <a:t>‹#›</a:t>
            </a:fld>
            <a:endParaRPr lang="en-US"/>
          </a:p>
        </p:txBody>
      </p:sp>
    </p:spTree>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58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smtClean="0"/>
              <a:t>January, 2013</a:t>
            </a:r>
            <a:endParaRPr lang="en-US"/>
          </a:p>
        </p:txBody>
      </p:sp>
      <p:sp>
        <p:nvSpPr>
          <p:cNvPr id="276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58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58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58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FC47233-7143-7F4B-99C2-E82059A5DDE4}" type="slidenum">
              <a:rPr lang="en-US"/>
              <a:pPr>
                <a:defRPr/>
              </a:pPr>
              <a:t>‹#›</a:t>
            </a:fld>
            <a:endParaRPr lang="en-US"/>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charset="0"/>
        <a:ea typeface="ＭＳ Ｐゴシック" pitchFamily="83" charset="-128"/>
        <a:cs typeface="ＭＳ Ｐゴシック" pitchFamily="83" charset="-128"/>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3CEC3F05-ACF9-1943-A587-0FD05AB0C9A5}" type="slidenum">
              <a:rPr lang="en-US"/>
              <a:pPr/>
              <a:t>1</a:t>
            </a:fld>
            <a:endParaRPr 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r>
              <a:rPr lang="en-US" smtClean="0">
                <a:ea typeface="ＭＳ Ｐゴシック" charset="-128"/>
                <a:cs typeface="ＭＳ Ｐゴシック" charset="-128"/>
              </a:rPr>
              <a:t>FOCUS: What is Peer Coaching</a:t>
            </a:r>
          </a:p>
          <a:p>
            <a:pPr eaLnBrk="1" hangingPunct="1"/>
            <a:r>
              <a:rPr lang="en-US" smtClean="0">
                <a:ea typeface="ＭＳ Ｐゴシック" charset="-128"/>
                <a:cs typeface="ＭＳ Ｐゴシック" charset="-128"/>
              </a:rPr>
              <a:t>Why Do It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39D8647B-5689-E241-ABB7-F5877046C40E}" type="slidenum">
              <a:rPr lang="en-US"/>
              <a:pPr/>
              <a:t>11</a:t>
            </a:fld>
            <a:endParaRPr lang="en-US"/>
          </a:p>
        </p:txBody>
      </p:sp>
      <p:sp>
        <p:nvSpPr>
          <p:cNvPr id="65539"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a:fld id="{AF18729B-02AC-4A40-85BB-768FE0FF0011}" type="slidenum">
              <a:rPr lang="en-US" sz="1200"/>
              <a:pPr algn="r"/>
              <a:t>11</a:t>
            </a:fld>
            <a:endParaRPr lang="en-US" sz="1200"/>
          </a:p>
        </p:txBody>
      </p:sp>
      <p:sp>
        <p:nvSpPr>
          <p:cNvPr id="65540" name="Rectangle 2"/>
          <p:cNvSpPr>
            <a:spLocks noGrp="1" noRot="1" noChangeAspect="1" noChangeArrowheads="1" noTextEdit="1"/>
          </p:cNvSpPr>
          <p:nvPr>
            <p:ph type="sldImg"/>
          </p:nvPr>
        </p:nvSpPr>
        <p:spPr>
          <a:ln/>
        </p:spPr>
      </p:sp>
      <p:sp>
        <p:nvSpPr>
          <p:cNvPr id="65541"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
        <p:nvSpPr>
          <p:cNvPr id="65542" name="Date Placeholder 5"/>
          <p:cNvSpPr>
            <a:spLocks noGrp="1"/>
          </p:cNvSpPr>
          <p:nvPr>
            <p:ph type="dt" sz="quarter" idx="1"/>
          </p:nvPr>
        </p:nvSpPr>
        <p:spPr>
          <a:noFill/>
        </p:spPr>
        <p:txBody>
          <a:bodyPr/>
          <a:lstStyle/>
          <a:p>
            <a:r>
              <a:rPr lang="en-US" smtClean="0"/>
              <a:t>January, 2013</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5BA0D3D-7A66-1746-8339-08296716CD02}" type="slidenum">
              <a:rPr lang="en-US"/>
              <a:pPr/>
              <a:t>12</a:t>
            </a:fld>
            <a:endParaRPr lang="en-US"/>
          </a:p>
        </p:txBody>
      </p:sp>
      <p:sp>
        <p:nvSpPr>
          <p:cNvPr id="59395"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a:fld id="{0920E90D-A479-5E48-A8FD-751A20E58950}" type="slidenum">
              <a:rPr lang="en-US" sz="1200"/>
              <a:pPr algn="r"/>
              <a:t>12</a:t>
            </a:fld>
            <a:endParaRPr lang="en-US" sz="1200"/>
          </a:p>
        </p:txBody>
      </p:sp>
      <p:sp>
        <p:nvSpPr>
          <p:cNvPr id="59396" name="Rectangle 2"/>
          <p:cNvSpPr>
            <a:spLocks noGrp="1" noRot="1" noChangeAspect="1" noChangeArrowheads="1" noTextEdit="1"/>
          </p:cNvSpPr>
          <p:nvPr>
            <p:ph type="sldImg"/>
          </p:nvPr>
        </p:nvSpPr>
        <p:spPr>
          <a:ln/>
        </p:spPr>
      </p:sp>
      <p:sp>
        <p:nvSpPr>
          <p:cNvPr id="59397"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
        <p:nvSpPr>
          <p:cNvPr id="59398" name="Date Placeholder 5"/>
          <p:cNvSpPr>
            <a:spLocks noGrp="1"/>
          </p:cNvSpPr>
          <p:nvPr>
            <p:ph type="dt" sz="quarter" idx="1"/>
          </p:nvPr>
        </p:nvSpPr>
        <p:spPr>
          <a:noFill/>
        </p:spPr>
        <p:txBody>
          <a:bodyPr/>
          <a:lstStyle/>
          <a:p>
            <a:r>
              <a:rPr lang="en-US" smtClean="0"/>
              <a:t>January, 2013</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CC137B9E-1862-CA4F-8459-FB4152E5191D}" type="slidenum">
              <a:rPr lang="en-US"/>
              <a:pPr/>
              <a:t>13</a:t>
            </a:fld>
            <a:endParaRPr lang="en-US"/>
          </a:p>
        </p:txBody>
      </p:sp>
      <p:sp>
        <p:nvSpPr>
          <p:cNvPr id="49155" name="Rectangle 2"/>
          <p:cNvSpPr>
            <a:spLocks noGrp="1" noRot="1" noChangeAspect="1" noChangeArrowheads="1" noTextEdit="1"/>
          </p:cNvSpPr>
          <p:nvPr>
            <p:ph type="sldImg"/>
          </p:nvPr>
        </p:nvSpPr>
        <p:spPr>
          <a:solidFill>
            <a:srgbClr val="FFFFFF"/>
          </a:solidFill>
          <a:ln/>
        </p:spPr>
      </p:sp>
      <p:sp>
        <p:nvSpPr>
          <p:cNvPr id="4915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ea typeface="ＭＳ Ｐゴシック" charset="-128"/>
              <a:cs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4484F2A5-D404-C247-A4F0-2FA98630287E}" type="slidenum">
              <a:rPr lang="en-US"/>
              <a:pPr/>
              <a:t>21</a:t>
            </a:fld>
            <a:endParaRPr lang="en-US"/>
          </a:p>
        </p:txBody>
      </p:sp>
      <p:sp>
        <p:nvSpPr>
          <p:cNvPr id="55299" name="Rectangle 2"/>
          <p:cNvSpPr>
            <a:spLocks noGrp="1" noRot="1" noChangeAspect="1" noChangeArrowheads="1" noTextEdit="1"/>
          </p:cNvSpPr>
          <p:nvPr>
            <p:ph type="sldImg"/>
          </p:nvPr>
        </p:nvSpPr>
        <p:spPr>
          <a:solidFill>
            <a:srgbClr val="FFFFFF"/>
          </a:solidFill>
          <a:ln/>
        </p:spPr>
      </p:sp>
      <p:sp>
        <p:nvSpPr>
          <p:cNvPr id="5530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ea typeface="ＭＳ Ｐゴシック" charset="-128"/>
              <a:cs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Slide Image Placeholder 1"/>
          <p:cNvSpPr>
            <a:spLocks noGrp="1" noRot="1" noChangeAspect="1"/>
          </p:cNvSpPr>
          <p:nvPr>
            <p:ph type="sldImg"/>
          </p:nvPr>
        </p:nvSpPr>
        <p:spPr>
          <a:ln/>
        </p:spPr>
      </p:sp>
      <p:sp>
        <p:nvSpPr>
          <p:cNvPr id="76803" name="Notes Placeholder 2"/>
          <p:cNvSpPr>
            <a:spLocks noGrp="1"/>
          </p:cNvSpPr>
          <p:nvPr>
            <p:ph type="body" idx="1"/>
          </p:nvPr>
        </p:nvSpPr>
        <p:spPr>
          <a:noFill/>
          <a:ln/>
        </p:spPr>
        <p:txBody>
          <a:bodyPr/>
          <a:lstStyle/>
          <a:p>
            <a:endParaRPr lang="en-US" dirty="0"/>
          </a:p>
        </p:txBody>
      </p:sp>
      <p:sp>
        <p:nvSpPr>
          <p:cNvPr id="76804" name="Slide Number Placeholder 3"/>
          <p:cNvSpPr>
            <a:spLocks noGrp="1"/>
          </p:cNvSpPr>
          <p:nvPr>
            <p:ph type="sldNum" sz="quarter" idx="5"/>
          </p:nvPr>
        </p:nvSpPr>
        <p:spPr>
          <a:noFill/>
        </p:spPr>
        <p:txBody>
          <a:bodyPr/>
          <a:lstStyle/>
          <a:p>
            <a:fld id="{06B9F068-2C5B-4A43-81CE-2FE94A90264D}" type="slidenum">
              <a:rPr lang="en-US" smtClean="0"/>
              <a:pPr/>
              <a:t>24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EXTRA slide idea</a:t>
            </a:r>
            <a:endParaRPr lang="en-US" dirty="0"/>
          </a:p>
        </p:txBody>
      </p:sp>
      <p:sp>
        <p:nvSpPr>
          <p:cNvPr id="4" name="Date Placeholder 3"/>
          <p:cNvSpPr>
            <a:spLocks noGrp="1"/>
          </p:cNvSpPr>
          <p:nvPr>
            <p:ph type="dt" idx="10"/>
          </p:nvPr>
        </p:nvSpPr>
        <p:spPr/>
        <p:txBody>
          <a:bodyPr/>
          <a:lstStyle/>
          <a:p>
            <a:pPr>
              <a:defRPr/>
            </a:pPr>
            <a:r>
              <a:rPr lang="en-US" smtClean="0"/>
              <a:t>January, 2013</a:t>
            </a:r>
            <a:endParaRPr lang="en-US"/>
          </a:p>
        </p:txBody>
      </p:sp>
      <p:sp>
        <p:nvSpPr>
          <p:cNvPr id="5" name="Slide Number Placeholder 4"/>
          <p:cNvSpPr>
            <a:spLocks noGrp="1"/>
          </p:cNvSpPr>
          <p:nvPr>
            <p:ph type="sldNum" sz="quarter" idx="11"/>
          </p:nvPr>
        </p:nvSpPr>
        <p:spPr/>
        <p:txBody>
          <a:bodyPr/>
          <a:lstStyle/>
          <a:p>
            <a:pPr>
              <a:defRPr/>
            </a:pPr>
            <a:fld id="{CFC47233-7143-7F4B-99C2-E82059A5DDE4}" type="slidenum">
              <a:rPr lang="en-US" smtClean="0"/>
              <a:pPr>
                <a:defRPr/>
              </a:pPr>
              <a:t>25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7B915EAC-C2D4-894E-93C2-D1F4203EF862}" type="slidenum">
              <a:rPr lang="en-US"/>
              <a:pPr/>
              <a:t>3</a:t>
            </a:fld>
            <a:endParaRPr lang="en-US"/>
          </a:p>
        </p:txBody>
      </p:sp>
      <p:sp>
        <p:nvSpPr>
          <p:cNvPr id="3277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a:fld id="{365303F1-BE41-CA4C-8565-DAAFF0C120AA}" type="slidenum">
              <a:rPr lang="en-US" sz="1200"/>
              <a:pPr algn="r"/>
              <a:t>3</a:t>
            </a:fld>
            <a:endParaRPr lang="en-US" sz="1200"/>
          </a:p>
        </p:txBody>
      </p:sp>
      <p:sp>
        <p:nvSpPr>
          <p:cNvPr id="32772" name="Rectangle 2"/>
          <p:cNvSpPr>
            <a:spLocks noGrp="1" noRot="1" noChangeAspect="1" noChangeArrowheads="1" noTextEdit="1"/>
          </p:cNvSpPr>
          <p:nvPr>
            <p:ph type="sldImg"/>
          </p:nvPr>
        </p:nvSpPr>
        <p:spPr>
          <a:ln/>
        </p:spPr>
      </p:sp>
      <p:sp>
        <p:nvSpPr>
          <p:cNvPr id="32773"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
        <p:nvSpPr>
          <p:cNvPr id="32774" name="Date Placeholder 5"/>
          <p:cNvSpPr>
            <a:spLocks noGrp="1"/>
          </p:cNvSpPr>
          <p:nvPr>
            <p:ph type="dt" sz="quarter" idx="1"/>
          </p:nvPr>
        </p:nvSpPr>
        <p:spPr>
          <a:noFill/>
        </p:spPr>
        <p:txBody>
          <a:bodyPr/>
          <a:lstStyle/>
          <a:p>
            <a:r>
              <a:rPr lang="en-US" smtClean="0"/>
              <a:t>January, 2013</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r>
              <a:rPr lang="en-US">
                <a:ea typeface="ＭＳ Ｐゴシック" charset="-128"/>
                <a:cs typeface="ＭＳ Ｐゴシック" charset="-128"/>
              </a:rPr>
              <a:t>Look over your graphic organizer, make introductions.</a:t>
            </a:r>
          </a:p>
        </p:txBody>
      </p:sp>
      <p:sp>
        <p:nvSpPr>
          <p:cNvPr id="34820" name="Date Placeholder 3"/>
          <p:cNvSpPr>
            <a:spLocks noGrp="1"/>
          </p:cNvSpPr>
          <p:nvPr>
            <p:ph type="dt" sz="quarter" idx="1"/>
          </p:nvPr>
        </p:nvSpPr>
        <p:spPr>
          <a:noFill/>
        </p:spPr>
        <p:txBody>
          <a:bodyPr/>
          <a:lstStyle/>
          <a:p>
            <a:r>
              <a:rPr lang="en-US" smtClean="0"/>
              <a:t>January, 2013</a:t>
            </a:r>
          </a:p>
        </p:txBody>
      </p:sp>
      <p:sp>
        <p:nvSpPr>
          <p:cNvPr id="34821" name="Slide Number Placeholder 4"/>
          <p:cNvSpPr>
            <a:spLocks noGrp="1"/>
          </p:cNvSpPr>
          <p:nvPr>
            <p:ph type="sldNum" sz="quarter" idx="5"/>
          </p:nvPr>
        </p:nvSpPr>
        <p:spPr>
          <a:noFill/>
        </p:spPr>
        <p:txBody>
          <a:bodyPr/>
          <a:lstStyle/>
          <a:p>
            <a:fld id="{4884FF35-97D8-2A41-A6DA-C2C2415EB321}" type="slidenum">
              <a:rPr lang="en-US"/>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3F88BA7B-0504-1944-A3E0-5FC3A2D48E74}" type="slidenum">
              <a:rPr lang="en-US"/>
              <a:pPr/>
              <a:t>5</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16CF66B9-0050-C84E-96BD-54665A0DAA50}" type="slidenum">
              <a:rPr lang="en-US"/>
              <a:pPr/>
              <a:t>6</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EFCC0A8E-2B45-A44C-81F5-C8AFFCB5FE5E}" type="slidenum">
              <a:rPr lang="en-US"/>
              <a:pPr/>
              <a:t>7</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DC24FCFD-95C5-1149-BB55-06EBE69B2EDE}" type="slidenum">
              <a:rPr lang="en-US"/>
              <a:pPr/>
              <a:t>8</a:t>
            </a:fld>
            <a:endParaRPr lang="en-US"/>
          </a:p>
        </p:txBody>
      </p:sp>
      <p:sp>
        <p:nvSpPr>
          <p:cNvPr id="6144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a:fld id="{9201036E-9FDC-3B45-8F7C-97C90E20313D}" type="slidenum">
              <a:rPr lang="en-US" sz="1200"/>
              <a:pPr algn="r"/>
              <a:t>8</a:t>
            </a:fld>
            <a:endParaRPr lang="en-US" sz="1200"/>
          </a:p>
        </p:txBody>
      </p:sp>
      <p:sp>
        <p:nvSpPr>
          <p:cNvPr id="61444" name="Rectangle 2"/>
          <p:cNvSpPr>
            <a:spLocks noGrp="1" noRot="1" noChangeAspect="1" noChangeArrowheads="1" noTextEdit="1"/>
          </p:cNvSpPr>
          <p:nvPr>
            <p:ph type="sldImg"/>
          </p:nvPr>
        </p:nvSpPr>
        <p:spPr>
          <a:ln/>
        </p:spPr>
      </p:sp>
      <p:sp>
        <p:nvSpPr>
          <p:cNvPr id="61445"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
        <p:nvSpPr>
          <p:cNvPr id="61446" name="Date Placeholder 5"/>
          <p:cNvSpPr>
            <a:spLocks noGrp="1"/>
          </p:cNvSpPr>
          <p:nvPr>
            <p:ph type="dt" sz="quarter" idx="1"/>
          </p:nvPr>
        </p:nvSpPr>
        <p:spPr>
          <a:noFill/>
        </p:spPr>
        <p:txBody>
          <a:bodyPr/>
          <a:lstStyle/>
          <a:p>
            <a:r>
              <a:rPr lang="en-US" smtClean="0"/>
              <a:t>January, 2013</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A3737F24-B9CC-574E-A241-E8795DE8186D}" type="slidenum">
              <a:rPr lang="en-US"/>
              <a:pPr/>
              <a:t>9</a:t>
            </a:fld>
            <a:endParaRPr lang="en-US"/>
          </a:p>
        </p:txBody>
      </p:sp>
      <p:sp>
        <p:nvSpPr>
          <p:cNvPr id="47107" name="Rectangle 2"/>
          <p:cNvSpPr>
            <a:spLocks noGrp="1" noRot="1" noChangeAspect="1" noChangeArrowheads="1" noTextEdit="1"/>
          </p:cNvSpPr>
          <p:nvPr>
            <p:ph type="sldImg"/>
          </p:nvPr>
        </p:nvSpPr>
        <p:spPr>
          <a:solidFill>
            <a:srgbClr val="FFFFFF"/>
          </a:solidFill>
          <a:ln/>
        </p:spPr>
      </p:sp>
      <p:sp>
        <p:nvSpPr>
          <p:cNvPr id="4710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ea typeface="ＭＳ Ｐゴシック" charset="-128"/>
              <a:cs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2E071BD4-D433-574F-B8A2-9AC64C04A632}" type="slidenum">
              <a:rPr lang="en-US"/>
              <a:pPr/>
              <a:t>10</a:t>
            </a:fld>
            <a:endParaRPr lang="en-US"/>
          </a:p>
        </p:txBody>
      </p:sp>
      <p:sp>
        <p:nvSpPr>
          <p:cNvPr id="6349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a:fld id="{A0E84315-7A2A-3E47-B5C1-70067E11BC85}" type="slidenum">
              <a:rPr lang="en-US" sz="1200"/>
              <a:pPr algn="r"/>
              <a:t>10</a:t>
            </a:fld>
            <a:endParaRPr lang="en-US" sz="1200"/>
          </a:p>
        </p:txBody>
      </p:sp>
      <p:sp>
        <p:nvSpPr>
          <p:cNvPr id="63492" name="Rectangle 2"/>
          <p:cNvSpPr>
            <a:spLocks noGrp="1" noRot="1" noChangeAspect="1" noChangeArrowheads="1" noTextEdit="1"/>
          </p:cNvSpPr>
          <p:nvPr>
            <p:ph type="sldImg"/>
          </p:nvPr>
        </p:nvSpPr>
        <p:spPr>
          <a:ln/>
        </p:spPr>
      </p:sp>
      <p:sp>
        <p:nvSpPr>
          <p:cNvPr id="63493"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
        <p:nvSpPr>
          <p:cNvPr id="63494" name="Date Placeholder 5"/>
          <p:cNvSpPr>
            <a:spLocks noGrp="1"/>
          </p:cNvSpPr>
          <p:nvPr>
            <p:ph type="dt" sz="quarter" idx="1"/>
          </p:nvPr>
        </p:nvSpPr>
        <p:spPr>
          <a:noFill/>
        </p:spPr>
        <p:txBody>
          <a:bodyPr/>
          <a:lstStyle/>
          <a:p>
            <a:r>
              <a:rPr lang="en-US" smtClean="0"/>
              <a:t>January, 2013</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lstStyle>
          <a:p>
            <a:pPr>
              <a:defRPr/>
            </a:pPr>
            <a:fld id="{174C3B8E-F705-1E49-8890-F12FCDA5A38C}" type="datetime1">
              <a:rPr lang="en-US" smtClean="0"/>
              <a:pPr>
                <a:defRPr/>
              </a:pPr>
              <a:t>1/9/13</a:t>
            </a:fld>
            <a:endParaRPr lang="en-US"/>
          </a:p>
        </p:txBody>
      </p:sp>
      <p:sp>
        <p:nvSpPr>
          <p:cNvPr id="7" name="Footer Placeholder 19"/>
          <p:cNvSpPr>
            <a:spLocks noGrp="1"/>
          </p:cNvSpPr>
          <p:nvPr>
            <p:ph type="ftr" sz="quarter" idx="11"/>
          </p:nvPr>
        </p:nvSpPr>
        <p:spPr/>
        <p:txBody>
          <a:bodyPr/>
          <a:lstStyle>
            <a:lvl1pPr>
              <a:defRPr/>
            </a:lvl1pPr>
          </a:lstStyle>
          <a:p>
            <a:pPr>
              <a:defRPr/>
            </a:pPr>
            <a:r>
              <a:rPr lang="en-US" smtClean="0"/>
              <a:t>dschraeder@esu3.org</a:t>
            </a:r>
            <a:endParaRPr lang="en-US"/>
          </a:p>
        </p:txBody>
      </p:sp>
      <p:sp>
        <p:nvSpPr>
          <p:cNvPr id="8" name="Slide Number Placeholder 9"/>
          <p:cNvSpPr>
            <a:spLocks noGrp="1"/>
          </p:cNvSpPr>
          <p:nvPr>
            <p:ph type="sldNum" sz="quarter" idx="12"/>
          </p:nvPr>
        </p:nvSpPr>
        <p:spPr/>
        <p:txBody>
          <a:bodyPr/>
          <a:lstStyle>
            <a:lvl1pPr>
              <a:defRPr/>
            </a:lvl1pPr>
          </a:lstStyle>
          <a:p>
            <a:pPr>
              <a:defRPr/>
            </a:pPr>
            <a:fld id="{7384DB45-B433-A940-9F53-8673EC48FEE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66FABB04-500E-664E-87DF-D3154307A81D}" type="datetime1">
              <a:rPr lang="en-US" smtClean="0"/>
              <a:pPr>
                <a:defRPr/>
              </a:pPr>
              <a:t>1/9/13</a:t>
            </a:fld>
            <a:endParaRPr lang="en-US"/>
          </a:p>
        </p:txBody>
      </p:sp>
      <p:sp>
        <p:nvSpPr>
          <p:cNvPr id="5" name="Footer Placeholder 9"/>
          <p:cNvSpPr>
            <a:spLocks noGrp="1"/>
          </p:cNvSpPr>
          <p:nvPr>
            <p:ph type="ftr" sz="quarter" idx="11"/>
          </p:nvPr>
        </p:nvSpPr>
        <p:spPr/>
        <p:txBody>
          <a:bodyPr/>
          <a:lstStyle>
            <a:lvl1pPr>
              <a:defRPr/>
            </a:lvl1pPr>
          </a:lstStyle>
          <a:p>
            <a:pPr>
              <a:defRPr/>
            </a:pPr>
            <a:r>
              <a:rPr lang="en-US" smtClean="0"/>
              <a:t>dschraeder@esu3.org</a:t>
            </a:r>
            <a:endParaRPr lang="en-US"/>
          </a:p>
        </p:txBody>
      </p:sp>
      <p:sp>
        <p:nvSpPr>
          <p:cNvPr id="6" name="Slide Number Placeholder 21"/>
          <p:cNvSpPr>
            <a:spLocks noGrp="1"/>
          </p:cNvSpPr>
          <p:nvPr>
            <p:ph type="sldNum" sz="quarter" idx="12"/>
          </p:nvPr>
        </p:nvSpPr>
        <p:spPr/>
        <p:txBody>
          <a:bodyPr/>
          <a:lstStyle>
            <a:lvl1pPr>
              <a:defRPr/>
            </a:lvl1pPr>
          </a:lstStyle>
          <a:p>
            <a:pPr>
              <a:defRPr/>
            </a:pPr>
            <a:fld id="{B95472BF-6CDC-6846-8471-81A00348956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CDA7C5F3-7177-794C-87CE-FE994A3C9AC5}" type="datetime1">
              <a:rPr lang="en-US" smtClean="0"/>
              <a:pPr>
                <a:defRPr/>
              </a:pPr>
              <a:t>1/9/13</a:t>
            </a:fld>
            <a:endParaRPr lang="en-US"/>
          </a:p>
        </p:txBody>
      </p:sp>
      <p:sp>
        <p:nvSpPr>
          <p:cNvPr id="5" name="Footer Placeholder 9"/>
          <p:cNvSpPr>
            <a:spLocks noGrp="1"/>
          </p:cNvSpPr>
          <p:nvPr>
            <p:ph type="ftr" sz="quarter" idx="11"/>
          </p:nvPr>
        </p:nvSpPr>
        <p:spPr/>
        <p:txBody>
          <a:bodyPr/>
          <a:lstStyle>
            <a:lvl1pPr>
              <a:defRPr/>
            </a:lvl1pPr>
          </a:lstStyle>
          <a:p>
            <a:pPr>
              <a:defRPr/>
            </a:pPr>
            <a:r>
              <a:rPr lang="en-US" smtClean="0"/>
              <a:t>dschraeder@esu3.org</a:t>
            </a:r>
            <a:endParaRPr lang="en-US"/>
          </a:p>
        </p:txBody>
      </p:sp>
      <p:sp>
        <p:nvSpPr>
          <p:cNvPr id="6" name="Slide Number Placeholder 21"/>
          <p:cNvSpPr>
            <a:spLocks noGrp="1"/>
          </p:cNvSpPr>
          <p:nvPr>
            <p:ph type="sldNum" sz="quarter" idx="12"/>
          </p:nvPr>
        </p:nvSpPr>
        <p:spPr/>
        <p:txBody>
          <a:bodyPr/>
          <a:lstStyle>
            <a:lvl1pPr>
              <a:defRPr/>
            </a:lvl1pPr>
          </a:lstStyle>
          <a:p>
            <a:pPr>
              <a:defRPr/>
            </a:pPr>
            <a:fld id="{EF347C89-40C2-5B49-B472-4340FF410B9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D9F9E18C-8387-524E-B3D1-A063E0345942}" type="datetime1">
              <a:rPr lang="en-US" smtClean="0"/>
              <a:pPr>
                <a:defRPr/>
              </a:pPr>
              <a:t>1/9/13</a:t>
            </a:fld>
            <a:endParaRPr lang="en-US"/>
          </a:p>
        </p:txBody>
      </p:sp>
      <p:sp>
        <p:nvSpPr>
          <p:cNvPr id="5" name="Footer Placeholder 9"/>
          <p:cNvSpPr>
            <a:spLocks noGrp="1"/>
          </p:cNvSpPr>
          <p:nvPr>
            <p:ph type="ftr" sz="quarter" idx="11"/>
          </p:nvPr>
        </p:nvSpPr>
        <p:spPr/>
        <p:txBody>
          <a:bodyPr/>
          <a:lstStyle>
            <a:lvl1pPr>
              <a:defRPr/>
            </a:lvl1pPr>
          </a:lstStyle>
          <a:p>
            <a:pPr>
              <a:defRPr/>
            </a:pPr>
            <a:r>
              <a:rPr lang="en-US" smtClean="0"/>
              <a:t>dschraeder@esu3.org</a:t>
            </a:r>
            <a:endParaRPr lang="en-US"/>
          </a:p>
        </p:txBody>
      </p:sp>
      <p:sp>
        <p:nvSpPr>
          <p:cNvPr id="6" name="Slide Number Placeholder 21"/>
          <p:cNvSpPr>
            <a:spLocks noGrp="1"/>
          </p:cNvSpPr>
          <p:nvPr>
            <p:ph type="sldNum" sz="quarter" idx="12"/>
          </p:nvPr>
        </p:nvSpPr>
        <p:spPr/>
        <p:txBody>
          <a:bodyPr/>
          <a:lstStyle>
            <a:lvl1pPr>
              <a:defRPr/>
            </a:lvl1pPr>
          </a:lstStyle>
          <a:p>
            <a:pPr>
              <a:defRPr/>
            </a:pPr>
            <a:fld id="{3B24BD87-E191-D449-B1EF-E64E3B5277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lstStyle>
          <a:p>
            <a:pPr>
              <a:defRPr/>
            </a:pPr>
            <a:fld id="{44ADFA7D-1643-484B-94A3-24E4A2220B32}" type="datetime1">
              <a:rPr lang="en-US" smtClean="0"/>
              <a:pPr>
                <a:defRPr/>
              </a:pPr>
              <a:t>1/9/13</a:t>
            </a:fld>
            <a:endParaRPr lang="en-US"/>
          </a:p>
        </p:txBody>
      </p:sp>
      <p:sp>
        <p:nvSpPr>
          <p:cNvPr id="9" name="Footer Placeholder 4"/>
          <p:cNvSpPr>
            <a:spLocks noGrp="1"/>
          </p:cNvSpPr>
          <p:nvPr>
            <p:ph type="ftr" sz="quarter" idx="11"/>
          </p:nvPr>
        </p:nvSpPr>
        <p:spPr/>
        <p:txBody>
          <a:bodyPr/>
          <a:lstStyle>
            <a:lvl1pPr>
              <a:defRPr/>
            </a:lvl1pPr>
          </a:lstStyle>
          <a:p>
            <a:pPr>
              <a:defRPr/>
            </a:pPr>
            <a:r>
              <a:rPr lang="en-US" smtClean="0"/>
              <a:t>dschraeder@esu3.org</a:t>
            </a:r>
            <a:endParaRPr lang="en-US"/>
          </a:p>
        </p:txBody>
      </p:sp>
      <p:sp>
        <p:nvSpPr>
          <p:cNvPr id="10" name="Slide Number Placeholder 5"/>
          <p:cNvSpPr>
            <a:spLocks noGrp="1"/>
          </p:cNvSpPr>
          <p:nvPr>
            <p:ph type="sldNum" sz="quarter" idx="12"/>
          </p:nvPr>
        </p:nvSpPr>
        <p:spPr/>
        <p:txBody>
          <a:bodyPr/>
          <a:lstStyle>
            <a:lvl1pPr>
              <a:defRPr/>
            </a:lvl1pPr>
          </a:lstStyle>
          <a:p>
            <a:pPr>
              <a:defRPr/>
            </a:pPr>
            <a:fld id="{D8D17C6E-4E1D-1E46-BAF5-7CEC482A97B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A8B547D2-F913-0E48-80E8-5DAB8841B89A}" type="datetime1">
              <a:rPr lang="en-US" smtClean="0"/>
              <a:pPr>
                <a:defRPr/>
              </a:pPr>
              <a:t>1/9/13</a:t>
            </a:fld>
            <a:endParaRPr lang="en-US"/>
          </a:p>
        </p:txBody>
      </p:sp>
      <p:sp>
        <p:nvSpPr>
          <p:cNvPr id="6" name="Footer Placeholder 9"/>
          <p:cNvSpPr>
            <a:spLocks noGrp="1"/>
          </p:cNvSpPr>
          <p:nvPr>
            <p:ph type="ftr" sz="quarter" idx="11"/>
          </p:nvPr>
        </p:nvSpPr>
        <p:spPr/>
        <p:txBody>
          <a:bodyPr/>
          <a:lstStyle>
            <a:lvl1pPr>
              <a:defRPr/>
            </a:lvl1pPr>
          </a:lstStyle>
          <a:p>
            <a:pPr>
              <a:defRPr/>
            </a:pPr>
            <a:r>
              <a:rPr lang="en-US" smtClean="0"/>
              <a:t>dschraeder@esu3.org</a:t>
            </a:r>
            <a:endParaRPr lang="en-US"/>
          </a:p>
        </p:txBody>
      </p:sp>
      <p:sp>
        <p:nvSpPr>
          <p:cNvPr id="7" name="Slide Number Placeholder 21"/>
          <p:cNvSpPr>
            <a:spLocks noGrp="1"/>
          </p:cNvSpPr>
          <p:nvPr>
            <p:ph type="sldNum" sz="quarter" idx="12"/>
          </p:nvPr>
        </p:nvSpPr>
        <p:spPr/>
        <p:txBody>
          <a:bodyPr/>
          <a:lstStyle>
            <a:lvl1pPr>
              <a:defRPr/>
            </a:lvl1pPr>
          </a:lstStyle>
          <a:p>
            <a:pPr>
              <a:defRPr/>
            </a:pPr>
            <a:fld id="{2A76DD2E-7E6B-F940-91E9-B11AC4AEF9B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C4E2717B-EFEB-9C43-A5F7-79CC9ED0C146}" type="datetime1">
              <a:rPr lang="en-US" smtClean="0"/>
              <a:pPr>
                <a:defRPr/>
              </a:pPr>
              <a:t>1/9/13</a:t>
            </a:fld>
            <a:endParaRPr lang="en-US"/>
          </a:p>
        </p:txBody>
      </p:sp>
      <p:sp>
        <p:nvSpPr>
          <p:cNvPr id="8" name="Footer Placeholder 7"/>
          <p:cNvSpPr>
            <a:spLocks noGrp="1"/>
          </p:cNvSpPr>
          <p:nvPr>
            <p:ph type="ftr" sz="quarter" idx="11"/>
          </p:nvPr>
        </p:nvSpPr>
        <p:spPr/>
        <p:txBody>
          <a:bodyPr/>
          <a:lstStyle>
            <a:lvl1pPr>
              <a:defRPr/>
            </a:lvl1pPr>
          </a:lstStyle>
          <a:p>
            <a:pPr>
              <a:defRPr/>
            </a:pPr>
            <a:r>
              <a:rPr lang="en-US" smtClean="0"/>
              <a:t>dschraeder@esu3.org</a:t>
            </a:r>
            <a:endParaRPr lang="en-US"/>
          </a:p>
        </p:txBody>
      </p:sp>
      <p:sp>
        <p:nvSpPr>
          <p:cNvPr id="9" name="Slide Number Placeholder 8"/>
          <p:cNvSpPr>
            <a:spLocks noGrp="1"/>
          </p:cNvSpPr>
          <p:nvPr>
            <p:ph type="sldNum" sz="quarter" idx="12"/>
          </p:nvPr>
        </p:nvSpPr>
        <p:spPr/>
        <p:txBody>
          <a:bodyPr/>
          <a:lstStyle>
            <a:lvl1pPr>
              <a:defRPr/>
            </a:lvl1pPr>
          </a:lstStyle>
          <a:p>
            <a:pPr>
              <a:defRPr/>
            </a:pPr>
            <a:fld id="{E5472FEE-7264-E347-9257-5B57366047E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E202BBE0-2B57-B54F-9A1E-0E2078115BF3}" type="datetime1">
              <a:rPr lang="en-US" smtClean="0"/>
              <a:pPr>
                <a:defRPr/>
              </a:pPr>
              <a:t>1/9/13</a:t>
            </a:fld>
            <a:endParaRPr lang="en-US"/>
          </a:p>
        </p:txBody>
      </p:sp>
      <p:sp>
        <p:nvSpPr>
          <p:cNvPr id="4" name="Footer Placeholder 9"/>
          <p:cNvSpPr>
            <a:spLocks noGrp="1"/>
          </p:cNvSpPr>
          <p:nvPr>
            <p:ph type="ftr" sz="quarter" idx="11"/>
          </p:nvPr>
        </p:nvSpPr>
        <p:spPr/>
        <p:txBody>
          <a:bodyPr/>
          <a:lstStyle>
            <a:lvl1pPr>
              <a:defRPr/>
            </a:lvl1pPr>
          </a:lstStyle>
          <a:p>
            <a:pPr>
              <a:defRPr/>
            </a:pPr>
            <a:r>
              <a:rPr lang="en-US" smtClean="0"/>
              <a:t>dschraeder@esu3.org</a:t>
            </a:r>
            <a:endParaRPr lang="en-US"/>
          </a:p>
        </p:txBody>
      </p:sp>
      <p:sp>
        <p:nvSpPr>
          <p:cNvPr id="5" name="Slide Number Placeholder 21"/>
          <p:cNvSpPr>
            <a:spLocks noGrp="1"/>
          </p:cNvSpPr>
          <p:nvPr>
            <p:ph type="sldNum" sz="quarter" idx="12"/>
          </p:nvPr>
        </p:nvSpPr>
        <p:spPr/>
        <p:txBody>
          <a:bodyPr/>
          <a:lstStyle>
            <a:lvl1pPr>
              <a:defRPr/>
            </a:lvl1pPr>
          </a:lstStyle>
          <a:p>
            <a:pPr>
              <a:defRPr/>
            </a:pPr>
            <a:fld id="{B09E41C8-0CB1-EF4B-AF4B-DB2CE7C9341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Date Placeholder 1"/>
          <p:cNvSpPr>
            <a:spLocks noGrp="1"/>
          </p:cNvSpPr>
          <p:nvPr>
            <p:ph type="dt" sz="half" idx="10"/>
          </p:nvPr>
        </p:nvSpPr>
        <p:spPr/>
        <p:txBody>
          <a:bodyPr/>
          <a:lstStyle>
            <a:lvl1pPr>
              <a:defRPr/>
            </a:lvl1pPr>
          </a:lstStyle>
          <a:p>
            <a:pPr>
              <a:defRPr/>
            </a:pPr>
            <a:fld id="{DF432CE8-452E-A14C-87A6-41B8500F76C9}" type="datetime1">
              <a:rPr lang="en-US" smtClean="0"/>
              <a:pPr>
                <a:defRPr/>
              </a:pPr>
              <a:t>1/9/13</a:t>
            </a:fld>
            <a:endParaRPr lang="en-US"/>
          </a:p>
        </p:txBody>
      </p:sp>
      <p:sp>
        <p:nvSpPr>
          <p:cNvPr id="5" name="Footer Placeholder 2"/>
          <p:cNvSpPr>
            <a:spLocks noGrp="1"/>
          </p:cNvSpPr>
          <p:nvPr>
            <p:ph type="ftr" sz="quarter" idx="11"/>
          </p:nvPr>
        </p:nvSpPr>
        <p:spPr/>
        <p:txBody>
          <a:bodyPr/>
          <a:lstStyle>
            <a:lvl1pPr>
              <a:defRPr/>
            </a:lvl1pPr>
          </a:lstStyle>
          <a:p>
            <a:pPr>
              <a:defRPr/>
            </a:pPr>
            <a:r>
              <a:rPr lang="en-US" smtClean="0"/>
              <a:t>dschraeder@esu3.org</a:t>
            </a:r>
            <a:endParaRPr lang="en-US"/>
          </a:p>
        </p:txBody>
      </p:sp>
      <p:sp>
        <p:nvSpPr>
          <p:cNvPr id="6" name="Slide Number Placeholder 3"/>
          <p:cNvSpPr>
            <a:spLocks noGrp="1"/>
          </p:cNvSpPr>
          <p:nvPr>
            <p:ph type="sldNum" sz="quarter" idx="12"/>
          </p:nvPr>
        </p:nvSpPr>
        <p:spPr/>
        <p:txBody>
          <a:bodyPr/>
          <a:lstStyle>
            <a:lvl1pPr>
              <a:defRPr/>
            </a:lvl1pPr>
          </a:lstStyle>
          <a:p>
            <a:pPr>
              <a:defRPr/>
            </a:pPr>
            <a:fld id="{D38C11AE-D404-5A42-8280-C0D9DF84616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DCBBCCD6-EA3E-494E-9333-C0450E039B46}" type="datetime1">
              <a:rPr lang="en-US" smtClean="0"/>
              <a:pPr>
                <a:defRPr/>
              </a:pPr>
              <a:t>1/9/13</a:t>
            </a:fld>
            <a:endParaRPr lang="en-US"/>
          </a:p>
        </p:txBody>
      </p:sp>
      <p:sp>
        <p:nvSpPr>
          <p:cNvPr id="6" name="Footer Placeholder 5"/>
          <p:cNvSpPr>
            <a:spLocks noGrp="1"/>
          </p:cNvSpPr>
          <p:nvPr>
            <p:ph type="ftr" sz="quarter" idx="11"/>
          </p:nvPr>
        </p:nvSpPr>
        <p:spPr/>
        <p:txBody>
          <a:bodyPr/>
          <a:lstStyle>
            <a:lvl1pPr>
              <a:defRPr/>
            </a:lvl1pPr>
          </a:lstStyle>
          <a:p>
            <a:pPr>
              <a:defRPr/>
            </a:pPr>
            <a:r>
              <a:rPr lang="en-US" smtClean="0"/>
              <a:t>dschraeder@esu3.org</a:t>
            </a:r>
            <a:endParaRPr lang="en-US"/>
          </a:p>
        </p:txBody>
      </p:sp>
      <p:sp>
        <p:nvSpPr>
          <p:cNvPr id="7" name="Slide Number Placeholder 6"/>
          <p:cNvSpPr>
            <a:spLocks noGrp="1"/>
          </p:cNvSpPr>
          <p:nvPr>
            <p:ph type="sldNum" sz="quarter" idx="12"/>
          </p:nvPr>
        </p:nvSpPr>
        <p:spPr/>
        <p:txBody>
          <a:bodyPr/>
          <a:lstStyle>
            <a:lvl1pPr>
              <a:defRPr/>
            </a:lvl1pPr>
          </a:lstStyle>
          <a:p>
            <a:pPr>
              <a:defRPr/>
            </a:pPr>
            <a:fld id="{CC5D01FC-0C7C-D24B-9650-D9320E3379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eaLnBrk="1" hangingPunct="1">
              <a:lnSpc>
                <a:spcPts val="3000"/>
              </a:lnSpc>
              <a:spcBef>
                <a:spcPts val="600"/>
              </a:spcBef>
              <a:buClr>
                <a:schemeClr val="accent1"/>
              </a:buClr>
              <a:buSzPct val="80000"/>
              <a:buFont typeface="Wingdings 2"/>
              <a:buNone/>
              <a:defRPr/>
            </a:pPr>
            <a:endParaRPr lang="en-US" sz="3200">
              <a:latin typeface="+mn-lt"/>
              <a:ea typeface="+mn-ea"/>
              <a:cs typeface="+mn-cs"/>
            </a:endParaRPr>
          </a:p>
        </p:txBody>
      </p:sp>
      <p:sp>
        <p:nvSpPr>
          <p:cNvPr id="6" name="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9FB798DE-D9D7-494C-83AC-4BB3BED853E8}" type="datetime1">
              <a:rPr lang="en-US" smtClean="0"/>
              <a:pPr>
                <a:defRPr/>
              </a:pPr>
              <a:t>1/9/13</a:t>
            </a:fld>
            <a:endParaRPr lang="en-US"/>
          </a:p>
        </p:txBody>
      </p:sp>
      <p:sp>
        <p:nvSpPr>
          <p:cNvPr id="9" name="Footer Placeholder 5"/>
          <p:cNvSpPr>
            <a:spLocks noGrp="1"/>
          </p:cNvSpPr>
          <p:nvPr>
            <p:ph type="ftr" sz="quarter" idx="11"/>
          </p:nvPr>
        </p:nvSpPr>
        <p:spPr/>
        <p:txBody>
          <a:bodyPr/>
          <a:lstStyle>
            <a:lvl1pPr>
              <a:defRPr/>
            </a:lvl1pPr>
          </a:lstStyle>
          <a:p>
            <a:pPr>
              <a:defRPr/>
            </a:pPr>
            <a:r>
              <a:rPr lang="en-US" smtClean="0"/>
              <a:t>dschraeder@esu3.org</a:t>
            </a:r>
            <a:endParaRPr lang="en-US"/>
          </a:p>
        </p:txBody>
      </p:sp>
      <p:sp>
        <p:nvSpPr>
          <p:cNvPr id="10" name="Slide Number Placeholder 6"/>
          <p:cNvSpPr>
            <a:spLocks noGrp="1"/>
          </p:cNvSpPr>
          <p:nvPr>
            <p:ph type="sldNum" sz="quarter" idx="12"/>
          </p:nvPr>
        </p:nvSpPr>
        <p:spPr/>
        <p:txBody>
          <a:bodyPr/>
          <a:lstStyle>
            <a:lvl1pPr>
              <a:defRPr/>
            </a:lvl1pPr>
          </a:lstStyle>
          <a:p>
            <a:pPr>
              <a:defRPr/>
            </a:pPr>
            <a:fld id="{D5CDD491-8A52-8D43-A042-6312635F487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p>
            <a:r>
              <a:rPr lang="en-US" smtClean="0"/>
              <a:t>Click to edit Master title style</a:t>
            </a:r>
            <a:endParaRPr lang="en-US"/>
          </a:p>
        </p:txBody>
      </p:sp>
      <p:sp>
        <p:nvSpPr>
          <p:cNvPr id="13321"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lstStyle>
          <a:p>
            <a:pPr>
              <a:defRPr/>
            </a:pPr>
            <a:fld id="{D480D370-768A-1E4F-9F0C-67925E12DF82}" type="datetime1">
              <a:rPr lang="en-US" smtClean="0"/>
              <a:pPr>
                <a:defRPr/>
              </a:pPr>
              <a:t>1/9/13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lstStyle>
          <a:p>
            <a:pPr>
              <a:defRPr/>
            </a:pPr>
            <a:r>
              <a:rPr lang="en-US" smtClean="0"/>
              <a:t>dschraeder@esu3.org</a:t>
            </a: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lstStyle>
          <a:p>
            <a:pPr>
              <a:defRPr/>
            </a:pPr>
            <a:fld id="{C5C0969C-5537-F04B-970A-F4C89D90F237}" type="slidenum">
              <a:rPr lang="en-US"/>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Tree>
  </p:cSld>
  <p:clrMap bg1="lt1" tx1="dk1" bg2="lt2" tx2="dk2" accent1="accent1" accent2="accent2" accent3="accent3" accent4="accent4" accent5="accent5" accent6="accent6" hlink="hlink" folHlink="folHlink"/>
  <p:sldLayoutIdLst>
    <p:sldLayoutId id="2147484547" r:id="rId1"/>
    <p:sldLayoutId id="2147484541" r:id="rId2"/>
    <p:sldLayoutId id="2147484548" r:id="rId3"/>
    <p:sldLayoutId id="2147484542" r:id="rId4"/>
    <p:sldLayoutId id="2147484549" r:id="rId5"/>
    <p:sldLayoutId id="2147484543" r:id="rId6"/>
    <p:sldLayoutId id="2147484550" r:id="rId7"/>
    <p:sldLayoutId id="2147484551" r:id="rId8"/>
    <p:sldLayoutId id="2147484552" r:id="rId9"/>
    <p:sldLayoutId id="2147484544" r:id="rId10"/>
    <p:sldLayoutId id="2147484545" r:id="rId11"/>
  </p:sldLayoutIdLst>
  <p:hf sldNum="0" hdr="0" ftr="0" dt="0"/>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ＭＳ Ｐゴシック" charset="-128"/>
          <a:cs typeface="ＭＳ Ｐゴシック" charset="-128"/>
        </a:defRPr>
      </a:lvl1pPr>
      <a:lvl2pPr algn="l" rtl="0" eaLnBrk="0" fontAlgn="base" hangingPunct="0">
        <a:spcBef>
          <a:spcPct val="0"/>
        </a:spcBef>
        <a:spcAft>
          <a:spcPct val="0"/>
        </a:spcAft>
        <a:defRPr sz="4300">
          <a:solidFill>
            <a:srgbClr val="572314"/>
          </a:solidFill>
          <a:latin typeface="Gill Sans MT" charset="0"/>
          <a:ea typeface="ＭＳ Ｐゴシック" charset="-128"/>
          <a:cs typeface="ＭＳ Ｐゴシック" charset="-128"/>
        </a:defRPr>
      </a:lvl2pPr>
      <a:lvl3pPr algn="l" rtl="0" eaLnBrk="0" fontAlgn="base" hangingPunct="0">
        <a:spcBef>
          <a:spcPct val="0"/>
        </a:spcBef>
        <a:spcAft>
          <a:spcPct val="0"/>
        </a:spcAft>
        <a:defRPr sz="4300">
          <a:solidFill>
            <a:srgbClr val="572314"/>
          </a:solidFill>
          <a:latin typeface="Gill Sans MT" charset="0"/>
          <a:ea typeface="ＭＳ Ｐゴシック" charset="-128"/>
          <a:cs typeface="ＭＳ Ｐゴシック" charset="-128"/>
        </a:defRPr>
      </a:lvl3pPr>
      <a:lvl4pPr algn="l" rtl="0" eaLnBrk="0" fontAlgn="base" hangingPunct="0">
        <a:spcBef>
          <a:spcPct val="0"/>
        </a:spcBef>
        <a:spcAft>
          <a:spcPct val="0"/>
        </a:spcAft>
        <a:defRPr sz="4300">
          <a:solidFill>
            <a:srgbClr val="572314"/>
          </a:solidFill>
          <a:latin typeface="Gill Sans MT" charset="0"/>
          <a:ea typeface="ＭＳ Ｐゴシック" charset="-128"/>
          <a:cs typeface="ＭＳ Ｐゴシック" charset="-128"/>
        </a:defRPr>
      </a:lvl4pPr>
      <a:lvl5pPr algn="l" rtl="0" eaLnBrk="0" fontAlgn="base" hangingPunct="0">
        <a:spcBef>
          <a:spcPct val="0"/>
        </a:spcBef>
        <a:spcAft>
          <a:spcPct val="0"/>
        </a:spcAft>
        <a:defRPr sz="4300">
          <a:solidFill>
            <a:srgbClr val="572314"/>
          </a:solidFill>
          <a:latin typeface="Gill Sans MT" charset="0"/>
          <a:ea typeface="ＭＳ Ｐゴシック" charset="-128"/>
          <a:cs typeface="ＭＳ Ｐゴシック" charset="-128"/>
        </a:defRPr>
      </a:lvl5pPr>
      <a:lvl6pPr marL="457200" algn="l" rtl="0" fontAlgn="base">
        <a:spcBef>
          <a:spcPct val="0"/>
        </a:spcBef>
        <a:spcAft>
          <a:spcPct val="0"/>
        </a:spcAft>
        <a:defRPr sz="4300">
          <a:solidFill>
            <a:srgbClr val="572314"/>
          </a:solidFill>
          <a:latin typeface="Gill Sans MT" charset="0"/>
          <a:ea typeface="ＭＳ Ｐゴシック" charset="-128"/>
          <a:cs typeface="ＭＳ Ｐゴシック" charset="-128"/>
        </a:defRPr>
      </a:lvl6pPr>
      <a:lvl7pPr marL="914400" algn="l" rtl="0" fontAlgn="base">
        <a:spcBef>
          <a:spcPct val="0"/>
        </a:spcBef>
        <a:spcAft>
          <a:spcPct val="0"/>
        </a:spcAft>
        <a:defRPr sz="4300">
          <a:solidFill>
            <a:srgbClr val="572314"/>
          </a:solidFill>
          <a:latin typeface="Gill Sans MT" charset="0"/>
          <a:ea typeface="ＭＳ Ｐゴシック" charset="-128"/>
          <a:cs typeface="ＭＳ Ｐゴシック" charset="-128"/>
        </a:defRPr>
      </a:lvl7pPr>
      <a:lvl8pPr marL="1371600" algn="l" rtl="0" fontAlgn="base">
        <a:spcBef>
          <a:spcPct val="0"/>
        </a:spcBef>
        <a:spcAft>
          <a:spcPct val="0"/>
        </a:spcAft>
        <a:defRPr sz="4300">
          <a:solidFill>
            <a:srgbClr val="572314"/>
          </a:solidFill>
          <a:latin typeface="Gill Sans MT" charset="0"/>
          <a:ea typeface="ＭＳ Ｐゴシック" charset="-128"/>
          <a:cs typeface="ＭＳ Ｐゴシック" charset="-128"/>
        </a:defRPr>
      </a:lvl8pPr>
      <a:lvl9pPr marL="1828800" algn="l" rtl="0" fontAlgn="base">
        <a:spcBef>
          <a:spcPct val="0"/>
        </a:spcBef>
        <a:spcAft>
          <a:spcPct val="0"/>
        </a:spcAft>
        <a:defRPr sz="4300">
          <a:solidFill>
            <a:srgbClr val="572314"/>
          </a:solidFill>
          <a:latin typeface="Gill Sans MT" charset="0"/>
          <a:ea typeface="ＭＳ Ｐゴシック" charset="-128"/>
          <a:cs typeface="ＭＳ Ｐゴシック" charset="-128"/>
        </a:defRPr>
      </a:lvl9pPr>
    </p:titleStyle>
    <p:bodyStyle>
      <a:lvl1pPr marL="365125" indent="-282575" algn="l" rtl="0" eaLnBrk="0" fontAlgn="base" hangingPunct="0">
        <a:spcBef>
          <a:spcPts val="600"/>
        </a:spcBef>
        <a:spcAft>
          <a:spcPct val="0"/>
        </a:spcAft>
        <a:buClr>
          <a:schemeClr val="accent1"/>
        </a:buClr>
        <a:buSzPct val="80000"/>
        <a:buFont typeface="Wingdings 2" charset="2"/>
        <a:buChar char=""/>
        <a:defRPr sz="3200" kern="1200">
          <a:solidFill>
            <a:schemeClr val="tx1"/>
          </a:solidFill>
          <a:latin typeface="+mn-lt"/>
          <a:ea typeface="ＭＳ Ｐゴシック" charset="-128"/>
          <a:cs typeface="ＭＳ Ｐゴシック" charset="-128"/>
        </a:defRPr>
      </a:lvl1pPr>
      <a:lvl2pPr marL="639763" indent="-236538" algn="l" rtl="0" eaLnBrk="0" fontAlgn="base" hangingPunct="0">
        <a:spcBef>
          <a:spcPts val="550"/>
        </a:spcBef>
        <a:spcAft>
          <a:spcPct val="0"/>
        </a:spcAft>
        <a:buClr>
          <a:schemeClr val="accent1"/>
        </a:buClr>
        <a:buFont typeface="Verdana" charset="0"/>
        <a:buChar char="◦"/>
        <a:defRPr sz="2800" kern="1200">
          <a:solidFill>
            <a:schemeClr val="tx1"/>
          </a:solidFill>
          <a:latin typeface="+mn-lt"/>
          <a:ea typeface="ＭＳ Ｐゴシック" charset="-128"/>
          <a:cs typeface="+mn-cs"/>
        </a:defRPr>
      </a:lvl2pPr>
      <a:lvl3pPr marL="885825" indent="-228600" algn="l" rtl="0" eaLnBrk="0" fontAlgn="base" hangingPunct="0">
        <a:spcBef>
          <a:spcPct val="20000"/>
        </a:spcBef>
        <a:spcAft>
          <a:spcPct val="0"/>
        </a:spcAft>
        <a:buClr>
          <a:schemeClr val="accent2"/>
        </a:buClr>
        <a:buFont typeface="Wingdings 2" charset="2"/>
        <a:buChar char=""/>
        <a:defRPr sz="2400" kern="1200">
          <a:solidFill>
            <a:schemeClr val="tx1"/>
          </a:solidFill>
          <a:latin typeface="+mn-lt"/>
          <a:ea typeface="ＭＳ Ｐゴシック" charset="-128"/>
          <a:cs typeface="+mn-cs"/>
        </a:defRPr>
      </a:lvl3pPr>
      <a:lvl4pPr marL="1096963" indent="-173038" algn="l" rtl="0" eaLnBrk="0" fontAlgn="base" hangingPunct="0">
        <a:spcBef>
          <a:spcPct val="20000"/>
        </a:spcBef>
        <a:spcAft>
          <a:spcPct val="0"/>
        </a:spcAft>
        <a:buClr>
          <a:srgbClr val="C32D2E"/>
        </a:buClr>
        <a:buFont typeface="Wingdings 2" charset="2"/>
        <a:buChar char=""/>
        <a:defRPr sz="2000" kern="1200">
          <a:solidFill>
            <a:schemeClr val="tx1"/>
          </a:solidFill>
          <a:latin typeface="+mn-lt"/>
          <a:ea typeface="ＭＳ Ｐゴシック" charset="-128"/>
          <a:cs typeface="+mn-cs"/>
        </a:defRPr>
      </a:lvl4pPr>
      <a:lvl5pPr marL="1296988" indent="-182563" algn="l" rtl="0" eaLnBrk="0" fontAlgn="base" hangingPunct="0">
        <a:spcBef>
          <a:spcPct val="20000"/>
        </a:spcBef>
        <a:spcAft>
          <a:spcPct val="0"/>
        </a:spcAft>
        <a:buClr>
          <a:srgbClr val="84AA33"/>
        </a:buClr>
        <a:buFont typeface="Wingdings 2" charset="2"/>
        <a:buChar char=""/>
        <a:defRPr sz="2000" kern="1200">
          <a:solidFill>
            <a:schemeClr val="tx1"/>
          </a:solidFill>
          <a:latin typeface="+mn-lt"/>
          <a:ea typeface="ＭＳ Ｐゴシック" charset="-128"/>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1.bin"/><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www.youtube.com/watch?v=EXtT7p0UJ_U" TargetMode="External"/><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5.wmf"/></Relationships>
</file>

<file path=ppt/slides/_rels/slide22.xml.rels><?xml version="1.0" encoding="UTF-8" standalone="yes"?>
<Relationships xmlns="http://schemas.openxmlformats.org/package/2006/relationships"><Relationship Id="rId3" Type="http://schemas.openxmlformats.org/officeDocument/2006/relationships/hyperlink" Target="http://www.instructionalcoach.org/" TargetMode="External"/><Relationship Id="rId4" Type="http://schemas.openxmlformats.org/officeDocument/2006/relationships/hyperlink" Target="http://peer-ed.com/" TargetMode="External"/><Relationship Id="rId5" Type="http://schemas.openxmlformats.org/officeDocument/2006/relationships/hyperlink" Target="http://wipeercoaching.wikispaces.com/" TargetMode="External"/><Relationship Id="rId6" Type="http://schemas.openxmlformats.org/officeDocument/2006/relationships/hyperlink" Target="http://www.learningforward.org/standards/learning-designs%23.UO2rvbb6HRo" TargetMode="External"/><Relationship Id="rId7" Type="http://schemas.openxmlformats.org/officeDocument/2006/relationships/hyperlink" Target="mailto:dschraeder@esu3.org" TargetMode="External"/><Relationship Id="rId1" Type="http://schemas.openxmlformats.org/officeDocument/2006/relationships/slideLayout" Target="../slideLayouts/slideLayout7.xml"/><Relationship Id="rId2" Type="http://schemas.openxmlformats.org/officeDocument/2006/relationships/hyperlink" Target="http://www.ascd.org/publications/educational-leadership/oct11/vol69/num02/toc.aspx"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1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5.pdf"/><Relationship Id="rId4" Type="http://schemas.openxmlformats.org/officeDocument/2006/relationships/image" Target="../media/image6.png"/><Relationship Id="rId5" Type="http://schemas.openxmlformats.org/officeDocument/2006/relationships/image" Target="../media/image7.pdf"/><Relationship Id="rId6" Type="http://schemas.openxmlformats.org/officeDocument/2006/relationships/image" Target="../media/image8.pn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9.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0.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2.wm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Text Box 4"/>
          <p:cNvSpPr txBox="1">
            <a:spLocks noChangeArrowheads="1"/>
          </p:cNvSpPr>
          <p:nvPr/>
        </p:nvSpPr>
        <p:spPr bwMode="auto">
          <a:xfrm>
            <a:off x="3124200" y="4724400"/>
            <a:ext cx="3810000" cy="1231106"/>
          </a:xfrm>
          <a:prstGeom prst="rect">
            <a:avLst/>
          </a:prstGeom>
          <a:noFill/>
          <a:ln w="9525">
            <a:noFill/>
            <a:miter lim="800000"/>
            <a:headEnd/>
            <a:tailEnd/>
          </a:ln>
        </p:spPr>
        <p:txBody>
          <a:bodyPr>
            <a:prstTxWarp prst="textNoShape">
              <a:avLst/>
            </a:prstTxWarp>
            <a:spAutoFit/>
          </a:bodyPr>
          <a:lstStyle/>
          <a:p>
            <a:pPr algn="ctr"/>
            <a:r>
              <a:rPr lang="en-US" sz="2800" dirty="0" smtClean="0">
                <a:solidFill>
                  <a:schemeClr val="tx2"/>
                </a:solidFill>
              </a:rPr>
              <a:t>Ralston High School</a:t>
            </a:r>
          </a:p>
          <a:p>
            <a:pPr algn="ctr"/>
            <a:r>
              <a:rPr lang="en-US" sz="2800" dirty="0" smtClean="0">
                <a:solidFill>
                  <a:schemeClr val="tx2"/>
                </a:solidFill>
              </a:rPr>
              <a:t>January 21, 2013</a:t>
            </a:r>
            <a:endParaRPr lang="en-US" sz="2800" dirty="0">
              <a:solidFill>
                <a:schemeClr val="tx2"/>
              </a:solidFill>
            </a:endParaRPr>
          </a:p>
          <a:p>
            <a:pPr algn="ctr"/>
            <a:endParaRPr lang="en-US" sz="1800" dirty="0">
              <a:solidFill>
                <a:schemeClr val="tx2"/>
              </a:solidFill>
            </a:endParaRPr>
          </a:p>
        </p:txBody>
      </p:sp>
      <p:sp>
        <p:nvSpPr>
          <p:cNvPr id="28675" name="Rectangle 10"/>
          <p:cNvSpPr>
            <a:spLocks noChangeArrowheads="1"/>
          </p:cNvSpPr>
          <p:nvPr/>
        </p:nvSpPr>
        <p:spPr bwMode="auto">
          <a:xfrm>
            <a:off x="304800" y="3962400"/>
            <a:ext cx="184150" cy="549275"/>
          </a:xfrm>
          <a:prstGeom prst="rect">
            <a:avLst/>
          </a:prstGeom>
          <a:noFill/>
          <a:ln w="9525">
            <a:noFill/>
            <a:miter lim="800000"/>
            <a:headEnd/>
            <a:tailEnd/>
          </a:ln>
        </p:spPr>
        <p:txBody>
          <a:bodyPr wrap="none">
            <a:prstTxWarp prst="textNoShape">
              <a:avLst/>
            </a:prstTxWarp>
            <a:spAutoFit/>
          </a:bodyPr>
          <a:lstStyle/>
          <a:p>
            <a:endParaRPr lang="en-US"/>
          </a:p>
        </p:txBody>
      </p:sp>
      <p:sp>
        <p:nvSpPr>
          <p:cNvPr id="28676" name="Rectangle 11"/>
          <p:cNvSpPr>
            <a:spLocks noChangeArrowheads="1"/>
          </p:cNvSpPr>
          <p:nvPr/>
        </p:nvSpPr>
        <p:spPr bwMode="auto">
          <a:xfrm>
            <a:off x="2819400" y="5867400"/>
            <a:ext cx="4953000" cy="707886"/>
          </a:xfrm>
          <a:prstGeom prst="rect">
            <a:avLst/>
          </a:prstGeom>
          <a:noFill/>
          <a:ln w="9525">
            <a:noFill/>
            <a:miter lim="800000"/>
            <a:headEnd/>
            <a:tailEnd/>
          </a:ln>
        </p:spPr>
        <p:txBody>
          <a:bodyPr>
            <a:prstTxWarp prst="textNoShape">
              <a:avLst/>
            </a:prstTxWarp>
            <a:spAutoFit/>
          </a:bodyPr>
          <a:lstStyle/>
          <a:p>
            <a:pPr algn="ctr"/>
            <a:r>
              <a:rPr lang="en-US" sz="2000" dirty="0" smtClean="0">
                <a:solidFill>
                  <a:schemeClr val="tx2"/>
                </a:solidFill>
              </a:rPr>
              <a:t>Facilitated by: </a:t>
            </a:r>
          </a:p>
          <a:p>
            <a:pPr algn="ctr"/>
            <a:r>
              <a:rPr lang="en-US" sz="2000" dirty="0" smtClean="0">
                <a:solidFill>
                  <a:schemeClr val="tx2"/>
                </a:solidFill>
              </a:rPr>
              <a:t>Debbie </a:t>
            </a:r>
            <a:r>
              <a:rPr lang="en-US" sz="2000" dirty="0">
                <a:solidFill>
                  <a:schemeClr val="tx2"/>
                </a:solidFill>
              </a:rPr>
              <a:t>Schraeder, ESU#3</a:t>
            </a:r>
            <a:endParaRPr lang="en-US" dirty="0"/>
          </a:p>
        </p:txBody>
      </p:sp>
      <p:sp>
        <p:nvSpPr>
          <p:cNvPr id="28677" name="TextBox 7"/>
          <p:cNvSpPr txBox="1">
            <a:spLocks noChangeArrowheads="1"/>
          </p:cNvSpPr>
          <p:nvPr/>
        </p:nvSpPr>
        <p:spPr bwMode="auto">
          <a:xfrm>
            <a:off x="1219200" y="599182"/>
            <a:ext cx="7772400" cy="1077218"/>
          </a:xfrm>
          <a:prstGeom prst="rect">
            <a:avLst/>
          </a:prstGeom>
          <a:noFill/>
          <a:ln w="9525">
            <a:noFill/>
            <a:miter lim="800000"/>
            <a:headEnd/>
            <a:tailEnd/>
          </a:ln>
        </p:spPr>
        <p:txBody>
          <a:bodyPr wrap="square">
            <a:prstTxWarp prst="textNoShape">
              <a:avLst/>
            </a:prstTxWarp>
            <a:spAutoFit/>
          </a:bodyPr>
          <a:lstStyle/>
          <a:p>
            <a:pPr algn="ctr"/>
            <a:r>
              <a:rPr lang="en-US" sz="4000" b="1" dirty="0">
                <a:solidFill>
                  <a:schemeClr val="tx2"/>
                </a:solidFill>
              </a:rPr>
              <a:t>Peer Coaching</a:t>
            </a:r>
            <a:r>
              <a:rPr lang="en-US" sz="4000" b="1" dirty="0" smtClean="0">
                <a:solidFill>
                  <a:schemeClr val="tx2"/>
                </a:solidFill>
              </a:rPr>
              <a:t> Overview</a:t>
            </a:r>
            <a:endParaRPr lang="en-US" sz="4000" b="1" dirty="0">
              <a:solidFill>
                <a:schemeClr val="tx2"/>
              </a:solidFill>
            </a:endParaRPr>
          </a:p>
          <a:p>
            <a:endParaRPr lang="en-US" dirty="0"/>
          </a:p>
        </p:txBody>
      </p:sp>
      <p:pic>
        <p:nvPicPr>
          <p:cNvPr id="28678" name="Picture 5"/>
          <p:cNvPicPr>
            <a:picLocks noChangeAspect="1"/>
          </p:cNvPicPr>
          <p:nvPr/>
        </p:nvPicPr>
        <p:blipFill>
          <a:blip r:embed="rId3"/>
          <a:srcRect/>
          <a:stretch>
            <a:fillRect/>
          </a:stretch>
        </p:blipFill>
        <p:spPr bwMode="auto">
          <a:xfrm>
            <a:off x="3276600" y="1524000"/>
            <a:ext cx="3733800" cy="2781681"/>
          </a:xfrm>
          <a:prstGeom prst="rect">
            <a:avLst/>
          </a:prstGeom>
          <a:noFill/>
          <a:ln w="9525">
            <a:noFill/>
            <a:miter lim="800000"/>
            <a:headEnd/>
            <a:tailEnd/>
          </a:ln>
        </p:spPr>
      </p:pic>
      <p:sp>
        <p:nvSpPr>
          <p:cNvPr id="28679" name="TextBox 6"/>
          <p:cNvSpPr txBox="1">
            <a:spLocks noChangeArrowheads="1"/>
          </p:cNvSpPr>
          <p:nvPr/>
        </p:nvSpPr>
        <p:spPr bwMode="auto">
          <a:xfrm rot="16200000">
            <a:off x="6143625" y="2858248"/>
            <a:ext cx="2133600" cy="400050"/>
          </a:xfrm>
          <a:prstGeom prst="rect">
            <a:avLst/>
          </a:prstGeom>
          <a:noFill/>
          <a:ln w="9525">
            <a:noFill/>
            <a:miter lim="800000"/>
            <a:headEnd/>
            <a:tailEnd/>
          </a:ln>
        </p:spPr>
        <p:txBody>
          <a:bodyPr>
            <a:prstTxWarp prst="textNoShape">
              <a:avLst/>
            </a:prstTxWarp>
            <a:spAutoFit/>
          </a:bodyPr>
          <a:lstStyle/>
          <a:p>
            <a:pPr algn="ctr"/>
            <a:r>
              <a:rPr lang="en-US" sz="1000" dirty="0"/>
              <a:t>Picture taken from:</a:t>
            </a:r>
          </a:p>
          <a:p>
            <a:pPr algn="ctr"/>
            <a:r>
              <a:rPr lang="en-US" sz="1000" dirty="0"/>
              <a:t>http://peer-</a:t>
            </a:r>
            <a:r>
              <a:rPr lang="en-US" sz="1000" dirty="0" err="1"/>
              <a:t>ed.com/train.html</a:t>
            </a:r>
            <a:endParaRPr lang="en-US" sz="1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2466" name="Picture 6" descr="TransferGraphic.pdf"/>
          <p:cNvPicPr>
            <a:picLocks noChangeAspect="1"/>
          </p:cNvPicPr>
          <p:nvPr/>
        </p:nvPicPr>
        <p:blipFill>
          <a:blip r:embed="rId3"/>
          <a:srcRect/>
          <a:stretch>
            <a:fillRect/>
          </a:stretch>
        </p:blipFill>
        <p:spPr bwMode="auto">
          <a:xfrm>
            <a:off x="5105400" y="1905000"/>
            <a:ext cx="3581400" cy="4635500"/>
          </a:xfrm>
          <a:prstGeom prst="rect">
            <a:avLst/>
          </a:prstGeom>
          <a:noFill/>
          <a:ln w="9525">
            <a:noFill/>
            <a:miter lim="800000"/>
            <a:headEnd/>
            <a:tailEnd/>
          </a:ln>
        </p:spPr>
      </p:pic>
      <p:sp>
        <p:nvSpPr>
          <p:cNvPr id="62467" name="Rectangle 2"/>
          <p:cNvSpPr>
            <a:spLocks noChangeArrowheads="1"/>
          </p:cNvSpPr>
          <p:nvPr/>
        </p:nvSpPr>
        <p:spPr bwMode="auto">
          <a:xfrm>
            <a:off x="990600" y="685800"/>
            <a:ext cx="8153400" cy="1569660"/>
          </a:xfrm>
          <a:prstGeom prst="rect">
            <a:avLst/>
          </a:prstGeom>
          <a:noFill/>
          <a:ln w="9525">
            <a:noFill/>
            <a:miter lim="800000"/>
            <a:headEnd/>
            <a:tailEnd/>
          </a:ln>
        </p:spPr>
        <p:txBody>
          <a:bodyPr wrap="square">
            <a:prstTxWarp prst="textNoShape">
              <a:avLst/>
            </a:prstTxWarp>
            <a:spAutoFit/>
          </a:bodyPr>
          <a:lstStyle/>
          <a:p>
            <a:pPr algn="ctr"/>
            <a:r>
              <a:rPr lang="en-US" sz="4000" b="1" dirty="0">
                <a:solidFill>
                  <a:srgbClr val="000000"/>
                </a:solidFill>
                <a:latin typeface="Times"/>
                <a:cs typeface="Times"/>
              </a:rPr>
              <a:t>Research on Skill Transfer</a:t>
            </a:r>
          </a:p>
          <a:p>
            <a:endParaRPr lang="en-US" sz="2800" dirty="0">
              <a:solidFill>
                <a:srgbClr val="000000"/>
              </a:solidFill>
              <a:latin typeface="Geneva" charset="0"/>
            </a:endParaRPr>
          </a:p>
          <a:p>
            <a:endParaRPr lang="en-US" sz="2800" dirty="0">
              <a:solidFill>
                <a:srgbClr val="000000"/>
              </a:solidFill>
              <a:latin typeface="Geneva" charset="0"/>
            </a:endParaRPr>
          </a:p>
        </p:txBody>
      </p:sp>
      <p:sp>
        <p:nvSpPr>
          <p:cNvPr id="62468" name="Rectangle 3"/>
          <p:cNvSpPr>
            <a:spLocks noChangeArrowheads="1"/>
          </p:cNvSpPr>
          <p:nvPr/>
        </p:nvSpPr>
        <p:spPr bwMode="auto">
          <a:xfrm>
            <a:off x="2474913" y="6443663"/>
            <a:ext cx="3720314" cy="338554"/>
          </a:xfrm>
          <a:prstGeom prst="rect">
            <a:avLst/>
          </a:prstGeom>
          <a:noFill/>
          <a:ln w="9525">
            <a:noFill/>
            <a:miter lim="800000"/>
            <a:headEnd/>
            <a:tailEnd/>
          </a:ln>
        </p:spPr>
        <p:txBody>
          <a:bodyPr wrap="none">
            <a:prstTxWarp prst="textNoShape">
              <a:avLst/>
            </a:prstTxWarp>
            <a:spAutoFit/>
          </a:bodyPr>
          <a:lstStyle/>
          <a:p>
            <a:r>
              <a:rPr lang="en-US" sz="1600" i="1" dirty="0">
                <a:solidFill>
                  <a:srgbClr val="000000"/>
                </a:solidFill>
                <a:latin typeface="Times"/>
                <a:cs typeface="Times"/>
              </a:rPr>
              <a:t>Journal of Staff Development</a:t>
            </a:r>
            <a:r>
              <a:rPr lang="en-US" sz="1600" dirty="0">
                <a:solidFill>
                  <a:srgbClr val="000000"/>
                </a:solidFill>
                <a:latin typeface="Times"/>
                <a:cs typeface="Times"/>
              </a:rPr>
              <a:t>, Spring 2009</a:t>
            </a:r>
            <a:endParaRPr lang="en-US" dirty="0">
              <a:latin typeface="Times"/>
              <a:cs typeface="Times"/>
            </a:endParaRPr>
          </a:p>
        </p:txBody>
      </p:sp>
      <p:sp>
        <p:nvSpPr>
          <p:cNvPr id="62469" name="TextBox 4"/>
          <p:cNvSpPr txBox="1">
            <a:spLocks noChangeArrowheads="1"/>
          </p:cNvSpPr>
          <p:nvPr/>
        </p:nvSpPr>
        <p:spPr bwMode="auto">
          <a:xfrm>
            <a:off x="1143000" y="2057400"/>
            <a:ext cx="3276600" cy="4032250"/>
          </a:xfrm>
          <a:prstGeom prst="rect">
            <a:avLst/>
          </a:prstGeom>
          <a:noFill/>
          <a:ln w="9525">
            <a:noFill/>
            <a:miter lim="800000"/>
            <a:headEnd/>
            <a:tailEnd/>
          </a:ln>
        </p:spPr>
        <p:txBody>
          <a:bodyPr>
            <a:prstTxWarp prst="textNoShape">
              <a:avLst/>
            </a:prstTxWarp>
            <a:spAutoFit/>
          </a:bodyPr>
          <a:lstStyle/>
          <a:p>
            <a:pPr algn="ctr"/>
            <a:r>
              <a:rPr lang="en-US" sz="3200" i="1" dirty="0"/>
              <a:t>Coaching: The Key to Translating Research into Practice Lies in Continuous, Job-Embedded Learning with Ongoing Support</a:t>
            </a:r>
          </a:p>
        </p:txBody>
      </p:sp>
      <p:sp>
        <p:nvSpPr>
          <p:cNvPr id="62470" name="Rectangle 5"/>
          <p:cNvSpPr>
            <a:spLocks noChangeArrowheads="1"/>
          </p:cNvSpPr>
          <p:nvPr/>
        </p:nvSpPr>
        <p:spPr bwMode="auto">
          <a:xfrm>
            <a:off x="4876800" y="2286000"/>
            <a:ext cx="3962400" cy="3810000"/>
          </a:xfrm>
          <a:prstGeom prst="rect">
            <a:avLst/>
          </a:prstGeom>
          <a:noFill/>
          <a:ln w="9525">
            <a:solidFill>
              <a:schemeClr val="tx1"/>
            </a:solidFill>
            <a:round/>
            <a:headEnd/>
            <a:tailEnd/>
          </a:ln>
        </p:spPr>
        <p:txBody>
          <a:bodyP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990600" y="1143000"/>
            <a:ext cx="8153400" cy="1143000"/>
          </a:xfrm>
        </p:spPr>
        <p:txBody>
          <a:bodyPr>
            <a:normAutofit fontScale="90000"/>
          </a:bodyPr>
          <a:lstStyle/>
          <a:p>
            <a:pPr algn="ctr" eaLnBrk="1" fontAlgn="auto" hangingPunct="1">
              <a:lnSpc>
                <a:spcPct val="105000"/>
              </a:lnSpc>
              <a:spcAft>
                <a:spcPts val="0"/>
              </a:spcAft>
              <a:defRPr/>
            </a:pPr>
            <a:r>
              <a:rPr lang="en-US" sz="2667" dirty="0" smtClean="0">
                <a:solidFill>
                  <a:schemeClr val="tx2">
                    <a:satMod val="130000"/>
                  </a:schemeClr>
                </a:solidFill>
                <a:latin typeface="Times"/>
                <a:cs typeface="Times"/>
              </a:rPr>
              <a:t/>
            </a:r>
            <a:br>
              <a:rPr lang="en-US" sz="2667" dirty="0" smtClean="0">
                <a:solidFill>
                  <a:schemeClr val="tx2">
                    <a:satMod val="130000"/>
                  </a:schemeClr>
                </a:solidFill>
                <a:latin typeface="Times"/>
                <a:cs typeface="Times"/>
              </a:rPr>
            </a:br>
            <a:r>
              <a:rPr lang="en-US" sz="2667" b="1" i="1" dirty="0" smtClean="0">
                <a:solidFill>
                  <a:schemeClr val="tx2">
                    <a:satMod val="130000"/>
                  </a:schemeClr>
                </a:solidFill>
                <a:latin typeface="Times"/>
                <a:cs typeface="Times"/>
              </a:rPr>
              <a:t>Coaching: The Key to Translating Research into Practice Lies in Continuous, Job-Embedded Learning with Ongoing Support</a:t>
            </a:r>
            <a:r>
              <a:rPr lang="en-US" sz="2800" dirty="0" smtClean="0">
                <a:solidFill>
                  <a:schemeClr val="tx2">
                    <a:satMod val="130000"/>
                  </a:schemeClr>
                </a:solidFill>
              </a:rPr>
              <a:t/>
            </a:r>
            <a:br>
              <a:rPr lang="en-US" sz="2800" dirty="0" smtClean="0">
                <a:solidFill>
                  <a:schemeClr val="tx2">
                    <a:satMod val="130000"/>
                  </a:schemeClr>
                </a:solidFill>
              </a:rPr>
            </a:br>
            <a:endParaRPr lang="en-US" sz="2800" i="1" dirty="0" smtClean="0">
              <a:solidFill>
                <a:schemeClr val="tx2">
                  <a:satMod val="130000"/>
                </a:schemeClr>
              </a:solidFill>
            </a:endParaRPr>
          </a:p>
        </p:txBody>
      </p:sp>
      <p:sp>
        <p:nvSpPr>
          <p:cNvPr id="64515" name="Text Box 3"/>
          <p:cNvSpPr txBox="1">
            <a:spLocks noChangeArrowheads="1"/>
          </p:cNvSpPr>
          <p:nvPr/>
        </p:nvSpPr>
        <p:spPr bwMode="auto">
          <a:xfrm>
            <a:off x="1066800" y="2514600"/>
            <a:ext cx="8077200" cy="2492990"/>
          </a:xfrm>
          <a:prstGeom prst="rect">
            <a:avLst/>
          </a:prstGeom>
          <a:noFill/>
          <a:ln w="9525">
            <a:noFill/>
            <a:miter lim="800000"/>
            <a:headEnd/>
            <a:tailEnd/>
          </a:ln>
        </p:spPr>
        <p:txBody>
          <a:bodyPr wrap="square">
            <a:prstTxWarp prst="textNoShape">
              <a:avLst/>
            </a:prstTxWarp>
            <a:spAutoFit/>
          </a:bodyPr>
          <a:lstStyle/>
          <a:p>
            <a:pPr marL="609600" indent="-609600">
              <a:spcBef>
                <a:spcPct val="50000"/>
              </a:spcBef>
              <a:buFont typeface="Arial" charset="0"/>
              <a:buAutoNum type="arabicPeriod"/>
            </a:pPr>
            <a:r>
              <a:rPr lang="en-US" sz="2600" dirty="0" smtClean="0"/>
              <a:t>Select </a:t>
            </a:r>
            <a:r>
              <a:rPr lang="en-US" sz="2600" dirty="0"/>
              <a:t>and read a colored card. </a:t>
            </a:r>
          </a:p>
          <a:p>
            <a:pPr marL="609600" indent="-609600">
              <a:spcBef>
                <a:spcPct val="50000"/>
              </a:spcBef>
              <a:buFont typeface="Arial" charset="0"/>
              <a:buAutoNum type="arabicPeriod"/>
            </a:pPr>
            <a:r>
              <a:rPr lang="en-US" sz="2600" dirty="0"/>
              <a:t>On your graphic organizer write down information pertinent to your Peer Coaching experience. 		</a:t>
            </a:r>
          </a:p>
          <a:p>
            <a:pPr marL="609600" indent="-609600">
              <a:spcBef>
                <a:spcPct val="50000"/>
              </a:spcBef>
              <a:buFont typeface="Arial" charset="0"/>
              <a:buAutoNum type="arabicPeriod"/>
            </a:pPr>
            <a:r>
              <a:rPr lang="en-US" sz="2600" dirty="0"/>
              <a:t>Share information and insights at your table.</a:t>
            </a:r>
          </a:p>
        </p:txBody>
      </p:sp>
      <p:sp>
        <p:nvSpPr>
          <p:cNvPr id="64516" name="Rectangle 4"/>
          <p:cNvSpPr>
            <a:spLocks noChangeArrowheads="1"/>
          </p:cNvSpPr>
          <p:nvPr/>
        </p:nvSpPr>
        <p:spPr bwMode="auto">
          <a:xfrm>
            <a:off x="1981200" y="6457950"/>
            <a:ext cx="6324600" cy="400050"/>
          </a:xfrm>
          <a:prstGeom prst="rect">
            <a:avLst/>
          </a:prstGeom>
          <a:noFill/>
          <a:ln w="9525">
            <a:noFill/>
            <a:miter lim="800000"/>
            <a:headEnd/>
            <a:tailEnd/>
          </a:ln>
        </p:spPr>
        <p:txBody>
          <a:bodyPr wrap="square">
            <a:prstTxWarp prst="textNoShape">
              <a:avLst/>
            </a:prstTxWarp>
            <a:spAutoFit/>
          </a:bodyPr>
          <a:lstStyle/>
          <a:p>
            <a:pPr algn="ctr"/>
            <a:r>
              <a:rPr lang="en-US" sz="2000" i="1" dirty="0">
                <a:solidFill>
                  <a:schemeClr val="tx2"/>
                </a:solidFill>
                <a:latin typeface="Times"/>
                <a:cs typeface="Times"/>
              </a:rPr>
              <a:t>Journal of Staff Development, </a:t>
            </a:r>
            <a:r>
              <a:rPr lang="en-US" sz="2000" dirty="0">
                <a:solidFill>
                  <a:schemeClr val="tx2"/>
                </a:solidFill>
                <a:latin typeface="Times"/>
                <a:cs typeface="Times"/>
              </a:rPr>
              <a:t>Winter 2009</a:t>
            </a:r>
          </a:p>
        </p:txBody>
      </p:sp>
      <p:sp>
        <p:nvSpPr>
          <p:cNvPr id="64517" name="Rectangle 4"/>
          <p:cNvSpPr>
            <a:spLocks noChangeArrowheads="1"/>
          </p:cNvSpPr>
          <p:nvPr/>
        </p:nvSpPr>
        <p:spPr bwMode="auto">
          <a:xfrm>
            <a:off x="0" y="0"/>
            <a:ext cx="9144000" cy="6858000"/>
          </a:xfrm>
          <a:prstGeom prst="rect">
            <a:avLst/>
          </a:prstGeom>
          <a:noFill/>
          <a:ln w="9525">
            <a:solidFill>
              <a:schemeClr val="tx1"/>
            </a:solidFill>
            <a:round/>
            <a:headEnd/>
            <a:tailEnd/>
          </a:ln>
        </p:spPr>
        <p:txBody>
          <a:bodyPr>
            <a:prstTxWarp prst="textNoShape">
              <a:avLst/>
            </a:prstTxWarp>
          </a:bodyPr>
          <a:lstStyle/>
          <a:p>
            <a:endParaRPr lang="en-US"/>
          </a:p>
        </p:txBody>
      </p:sp>
      <p:sp>
        <p:nvSpPr>
          <p:cNvPr id="64518" name="TextBox 5"/>
          <p:cNvSpPr txBox="1">
            <a:spLocks noChangeArrowheads="1"/>
          </p:cNvSpPr>
          <p:nvPr/>
        </p:nvSpPr>
        <p:spPr bwMode="auto">
          <a:xfrm>
            <a:off x="1828800" y="381000"/>
            <a:ext cx="5638800" cy="708025"/>
          </a:xfrm>
          <a:prstGeom prst="rect">
            <a:avLst/>
          </a:prstGeom>
          <a:noFill/>
          <a:ln w="9525">
            <a:noFill/>
            <a:miter lim="800000"/>
            <a:headEnd/>
            <a:tailEnd/>
          </a:ln>
        </p:spPr>
        <p:txBody>
          <a:bodyPr>
            <a:prstTxWarp prst="textNoShape">
              <a:avLst/>
            </a:prstTxWarp>
            <a:spAutoFit/>
          </a:bodyPr>
          <a:lstStyle/>
          <a:p>
            <a:r>
              <a:rPr lang="en-US" sz="4000">
                <a:solidFill>
                  <a:srgbClr val="262673"/>
                </a:solidFill>
              </a:rPr>
              <a:t>Research Review Jigsaw</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Box 5"/>
          <p:cNvSpPr txBox="1">
            <a:spLocks noChangeArrowheads="1"/>
          </p:cNvSpPr>
          <p:nvPr/>
        </p:nvSpPr>
        <p:spPr bwMode="auto">
          <a:xfrm>
            <a:off x="990600" y="6273224"/>
            <a:ext cx="8153400" cy="584776"/>
          </a:xfrm>
          <a:prstGeom prst="rect">
            <a:avLst/>
          </a:prstGeom>
          <a:noFill/>
          <a:ln w="9525">
            <a:noFill/>
            <a:miter lim="800000"/>
            <a:headEnd/>
            <a:tailEnd/>
          </a:ln>
        </p:spPr>
        <p:txBody>
          <a:bodyPr wrap="square">
            <a:prstTxWarp prst="textNoShape">
              <a:avLst/>
            </a:prstTxWarp>
            <a:spAutoFit/>
          </a:bodyPr>
          <a:lstStyle/>
          <a:p>
            <a:pPr algn="ctr"/>
            <a:r>
              <a:rPr lang="en-US" sz="1600" dirty="0" smtClean="0">
                <a:solidFill>
                  <a:srgbClr val="000000"/>
                </a:solidFill>
              </a:rPr>
              <a:t>Joyce, Bruce  &amp; Showers, Beverly. (2002) </a:t>
            </a:r>
            <a:r>
              <a:rPr lang="en-US" sz="1600" i="1" dirty="0" smtClean="0">
                <a:solidFill>
                  <a:srgbClr val="000000"/>
                </a:solidFill>
              </a:rPr>
              <a:t>Designing Training and Peer Coaching: Our Need for Learning.</a:t>
            </a:r>
            <a:r>
              <a:rPr lang="en-US" sz="1600" dirty="0" smtClean="0">
                <a:solidFill>
                  <a:srgbClr val="000000"/>
                </a:solidFill>
              </a:rPr>
              <a:t> Alexandria, VA: ASCD.</a:t>
            </a:r>
            <a:endParaRPr lang="en-US" dirty="0"/>
          </a:p>
        </p:txBody>
      </p:sp>
      <p:sp>
        <p:nvSpPr>
          <p:cNvPr id="5" name="TextBox 4"/>
          <p:cNvSpPr txBox="1"/>
          <p:nvPr/>
        </p:nvSpPr>
        <p:spPr>
          <a:xfrm>
            <a:off x="1219200" y="859334"/>
            <a:ext cx="7620000" cy="5693866"/>
          </a:xfrm>
          <a:prstGeom prst="rect">
            <a:avLst/>
          </a:prstGeom>
          <a:noFill/>
        </p:spPr>
        <p:txBody>
          <a:bodyPr wrap="square" rtlCol="0">
            <a:spAutoFit/>
          </a:bodyPr>
          <a:lstStyle/>
          <a:p>
            <a:pPr>
              <a:spcAft>
                <a:spcPts val="3000"/>
              </a:spcAft>
            </a:pPr>
            <a:r>
              <a:rPr lang="en-US" dirty="0" smtClean="0"/>
              <a:t>When comparing teachers who had worked with coaches with those who had not, Showers and Joyce found that teachers who worked with coaches:</a:t>
            </a:r>
          </a:p>
          <a:p>
            <a:pPr lvl="1">
              <a:spcAft>
                <a:spcPts val="3000"/>
              </a:spcAft>
              <a:buFont typeface="Arial"/>
              <a:buChar char="•"/>
            </a:pPr>
            <a:r>
              <a:rPr lang="en-US" dirty="0" smtClean="0"/>
              <a:t> Practiced new strategies more often and with greater skill than teachers who were not coached.</a:t>
            </a:r>
          </a:p>
          <a:p>
            <a:pPr lvl="1">
              <a:spcAft>
                <a:spcPts val="3000"/>
              </a:spcAft>
              <a:buFont typeface="Arial"/>
              <a:buChar char="•"/>
            </a:pPr>
            <a:r>
              <a:rPr lang="en-US" dirty="0" smtClean="0"/>
              <a:t> Retained and increased their new skills over time; teachers who were not coached did not.</a:t>
            </a:r>
          </a:p>
          <a:p>
            <a:pPr lvl="1">
              <a:spcAft>
                <a:spcPts val="3000"/>
              </a:spcAft>
              <a:buFont typeface="Arial"/>
              <a:buChar char="•"/>
            </a:pPr>
            <a:r>
              <a:rPr lang="en-US" dirty="0" smtClean="0"/>
              <a:t> Demonstrated a clearer understanding of the purposes and uses of the new strategies than teachers who were not coached.</a:t>
            </a:r>
          </a:p>
          <a:p>
            <a:endParaRPr lang="en-US" dirty="0"/>
          </a:p>
        </p:txBody>
      </p:sp>
      <p:sp>
        <p:nvSpPr>
          <p:cNvPr id="6" name="Text Box 3"/>
          <p:cNvSpPr txBox="1">
            <a:spLocks noChangeArrowheads="1"/>
          </p:cNvSpPr>
          <p:nvPr/>
        </p:nvSpPr>
        <p:spPr bwMode="auto">
          <a:xfrm>
            <a:off x="1371600" y="0"/>
            <a:ext cx="7162800" cy="579438"/>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sz="3200" b="1" dirty="0" smtClean="0">
                <a:solidFill>
                  <a:srgbClr val="000000"/>
                </a:solidFill>
              </a:rPr>
              <a:t>Why Peer Coaching?</a:t>
            </a:r>
            <a:endParaRPr lang="en-US" sz="3200" b="1" dirty="0">
              <a:solidFill>
                <a:srgbClr val="0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5890" name="Rectangle 2"/>
          <p:cNvSpPr>
            <a:spLocks noChangeArrowheads="1"/>
          </p:cNvSpPr>
          <p:nvPr/>
        </p:nvSpPr>
        <p:spPr bwMode="auto">
          <a:xfrm>
            <a:off x="1219200" y="838200"/>
            <a:ext cx="7924800" cy="5632310"/>
          </a:xfrm>
          <a:prstGeom prst="rect">
            <a:avLst/>
          </a:prstGeom>
          <a:noFill/>
          <a:ln w="9525">
            <a:noFill/>
            <a:miter lim="800000"/>
            <a:headEnd/>
            <a:tailEnd/>
          </a:ln>
        </p:spPr>
        <p:txBody>
          <a:bodyPr wrap="square">
            <a:prstTxWarp prst="textNoShape">
              <a:avLst/>
            </a:prstTxWarp>
            <a:spAutoFit/>
          </a:bodyPr>
          <a:lstStyle/>
          <a:p>
            <a:r>
              <a:rPr lang="en-US" dirty="0">
                <a:solidFill>
                  <a:srgbClr val="000000"/>
                </a:solidFill>
              </a:rPr>
              <a:t>Networking</a:t>
            </a:r>
          </a:p>
          <a:p>
            <a:endParaRPr lang="en-US" dirty="0">
              <a:solidFill>
                <a:srgbClr val="000000"/>
              </a:solidFill>
            </a:endParaRPr>
          </a:p>
          <a:p>
            <a:r>
              <a:rPr lang="en-US" dirty="0">
                <a:solidFill>
                  <a:srgbClr val="000000"/>
                </a:solidFill>
              </a:rPr>
              <a:t>Partnerships to observe lessons and give/receive feedback</a:t>
            </a:r>
          </a:p>
          <a:p>
            <a:endParaRPr lang="en-US" dirty="0">
              <a:solidFill>
                <a:srgbClr val="000000"/>
              </a:solidFill>
            </a:endParaRPr>
          </a:p>
          <a:p>
            <a:r>
              <a:rPr lang="en-US" dirty="0">
                <a:solidFill>
                  <a:srgbClr val="000000"/>
                </a:solidFill>
              </a:rPr>
              <a:t>Support and facilitation of professional growth</a:t>
            </a:r>
          </a:p>
          <a:p>
            <a:endParaRPr lang="en-US" dirty="0">
              <a:solidFill>
                <a:srgbClr val="000000"/>
              </a:solidFill>
            </a:endParaRPr>
          </a:p>
          <a:p>
            <a:r>
              <a:rPr lang="en-US" dirty="0">
                <a:solidFill>
                  <a:srgbClr val="000000"/>
                </a:solidFill>
              </a:rPr>
              <a:t>Shared ideas</a:t>
            </a:r>
          </a:p>
          <a:p>
            <a:endParaRPr lang="en-US" dirty="0">
              <a:solidFill>
                <a:srgbClr val="000000"/>
              </a:solidFill>
            </a:endParaRPr>
          </a:p>
          <a:p>
            <a:r>
              <a:rPr lang="en-US" dirty="0">
                <a:solidFill>
                  <a:srgbClr val="000000"/>
                </a:solidFill>
              </a:rPr>
              <a:t>Companionship </a:t>
            </a:r>
          </a:p>
          <a:p>
            <a:endParaRPr lang="en-US" dirty="0">
              <a:solidFill>
                <a:srgbClr val="000000"/>
              </a:solidFill>
            </a:endParaRPr>
          </a:p>
          <a:p>
            <a:r>
              <a:rPr lang="en-US" dirty="0">
                <a:solidFill>
                  <a:srgbClr val="000000"/>
                </a:solidFill>
              </a:rPr>
              <a:t>Fine-tuning and transferring of skills</a:t>
            </a:r>
          </a:p>
          <a:p>
            <a:endParaRPr lang="en-US" dirty="0">
              <a:solidFill>
                <a:srgbClr val="000000"/>
              </a:solidFill>
            </a:endParaRPr>
          </a:p>
          <a:p>
            <a:r>
              <a:rPr lang="en-US" dirty="0">
                <a:solidFill>
                  <a:srgbClr val="000000"/>
                </a:solidFill>
              </a:rPr>
              <a:t>Self-analysis</a:t>
            </a:r>
          </a:p>
          <a:p>
            <a:endParaRPr lang="en-US" dirty="0">
              <a:solidFill>
                <a:srgbClr val="000000"/>
              </a:solidFill>
            </a:endParaRPr>
          </a:p>
          <a:p>
            <a:r>
              <a:rPr lang="en-US" dirty="0">
                <a:solidFill>
                  <a:srgbClr val="000000"/>
                </a:solidFill>
              </a:rPr>
              <a:t>Trusting atmosphere for continuous growth</a:t>
            </a:r>
            <a:endParaRPr lang="en-US" sz="3200" b="1" dirty="0">
              <a:solidFill>
                <a:srgbClr val="000000"/>
              </a:solidFill>
            </a:endParaRPr>
          </a:p>
        </p:txBody>
      </p:sp>
      <p:sp>
        <p:nvSpPr>
          <p:cNvPr id="48132" name="Text Box 3"/>
          <p:cNvSpPr txBox="1">
            <a:spLocks noChangeArrowheads="1"/>
          </p:cNvSpPr>
          <p:nvPr/>
        </p:nvSpPr>
        <p:spPr bwMode="auto">
          <a:xfrm>
            <a:off x="1371600" y="0"/>
            <a:ext cx="6324600" cy="579438"/>
          </a:xfrm>
          <a:prstGeom prst="rect">
            <a:avLst/>
          </a:prstGeom>
          <a:noFill/>
          <a:ln w="9525">
            <a:noFill/>
            <a:miter lim="800000"/>
            <a:headEnd/>
            <a:tailEnd/>
          </a:ln>
        </p:spPr>
        <p:txBody>
          <a:bodyPr>
            <a:prstTxWarp prst="textNoShape">
              <a:avLst/>
            </a:prstTxWarp>
            <a:spAutoFit/>
          </a:bodyPr>
          <a:lstStyle/>
          <a:p>
            <a:pPr algn="ctr">
              <a:spcBef>
                <a:spcPct val="50000"/>
              </a:spcBef>
            </a:pPr>
            <a:r>
              <a:rPr lang="en-US" sz="3200" b="1" dirty="0">
                <a:solidFill>
                  <a:srgbClr val="000000"/>
                </a:solidFill>
              </a:rPr>
              <a:t>Benefits of Peer Coaching</a:t>
            </a:r>
          </a:p>
        </p:txBody>
      </p:sp>
      <p:graphicFrame>
        <p:nvGraphicFramePr>
          <p:cNvPr id="48130" name="Object 2"/>
          <p:cNvGraphicFramePr>
            <a:graphicFrameLocks noChangeAspect="1"/>
          </p:cNvGraphicFramePr>
          <p:nvPr/>
        </p:nvGraphicFramePr>
        <p:xfrm>
          <a:off x="6419850" y="2895600"/>
          <a:ext cx="2724150" cy="3052763"/>
        </p:xfrm>
        <a:graphic>
          <a:graphicData uri="http://schemas.openxmlformats.org/presentationml/2006/ole">
            <p:oleObj spid="_x0000_s48130" r:id="rId4" imgW="4229100" imgH="3962400" progId="">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65890">
                                            <p:txEl>
                                              <p:pRg st="0" end="0"/>
                                            </p:txEl>
                                          </p:spTgt>
                                        </p:tgtEl>
                                        <p:attrNameLst>
                                          <p:attrName>style.visibility</p:attrName>
                                        </p:attrNameLst>
                                      </p:cBhvr>
                                      <p:to>
                                        <p:strVal val="visible"/>
                                      </p:to>
                                    </p:set>
                                    <p:anim calcmode="lin" valueType="num">
                                      <p:cBhvr additive="base">
                                        <p:cTn id="7" dur="500" fill="hold"/>
                                        <p:tgtEl>
                                          <p:spTgt spid="16589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589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65890">
                                            <p:txEl>
                                              <p:pRg st="2" end="2"/>
                                            </p:txEl>
                                          </p:spTgt>
                                        </p:tgtEl>
                                        <p:attrNameLst>
                                          <p:attrName>style.visibility</p:attrName>
                                        </p:attrNameLst>
                                      </p:cBhvr>
                                      <p:to>
                                        <p:strVal val="visible"/>
                                      </p:to>
                                    </p:set>
                                    <p:anim calcmode="lin" valueType="num">
                                      <p:cBhvr additive="base">
                                        <p:cTn id="13" dur="500" fill="hold"/>
                                        <p:tgtEl>
                                          <p:spTgt spid="165890">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589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165890">
                                            <p:txEl>
                                              <p:pRg st="4" end="4"/>
                                            </p:txEl>
                                          </p:spTgt>
                                        </p:tgtEl>
                                        <p:attrNameLst>
                                          <p:attrName>style.visibility</p:attrName>
                                        </p:attrNameLst>
                                      </p:cBhvr>
                                      <p:to>
                                        <p:strVal val="visible"/>
                                      </p:to>
                                    </p:set>
                                    <p:anim calcmode="lin" valueType="num">
                                      <p:cBhvr additive="base">
                                        <p:cTn id="19" dur="500" fill="hold"/>
                                        <p:tgtEl>
                                          <p:spTgt spid="165890">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589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165890">
                                            <p:txEl>
                                              <p:pRg st="6" end="6"/>
                                            </p:txEl>
                                          </p:spTgt>
                                        </p:tgtEl>
                                        <p:attrNameLst>
                                          <p:attrName>style.visibility</p:attrName>
                                        </p:attrNameLst>
                                      </p:cBhvr>
                                      <p:to>
                                        <p:strVal val="visible"/>
                                      </p:to>
                                    </p:set>
                                    <p:anim calcmode="lin" valueType="num">
                                      <p:cBhvr additive="base">
                                        <p:cTn id="25" dur="500" fill="hold"/>
                                        <p:tgtEl>
                                          <p:spTgt spid="165890">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5890">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165890">
                                            <p:txEl>
                                              <p:pRg st="8" end="8"/>
                                            </p:txEl>
                                          </p:spTgt>
                                        </p:tgtEl>
                                        <p:attrNameLst>
                                          <p:attrName>style.visibility</p:attrName>
                                        </p:attrNameLst>
                                      </p:cBhvr>
                                      <p:to>
                                        <p:strVal val="visible"/>
                                      </p:to>
                                    </p:set>
                                    <p:anim calcmode="lin" valueType="num">
                                      <p:cBhvr additive="base">
                                        <p:cTn id="31" dur="500" fill="hold"/>
                                        <p:tgtEl>
                                          <p:spTgt spid="165890">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65890">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2" fill="hold" grpId="0" nodeType="clickEffect">
                                  <p:stCondLst>
                                    <p:cond delay="0"/>
                                  </p:stCondLst>
                                  <p:childTnLst>
                                    <p:set>
                                      <p:cBhvr>
                                        <p:cTn id="36" dur="1" fill="hold">
                                          <p:stCondLst>
                                            <p:cond delay="0"/>
                                          </p:stCondLst>
                                        </p:cTn>
                                        <p:tgtEl>
                                          <p:spTgt spid="165890">
                                            <p:txEl>
                                              <p:pRg st="10" end="10"/>
                                            </p:txEl>
                                          </p:spTgt>
                                        </p:tgtEl>
                                        <p:attrNameLst>
                                          <p:attrName>style.visibility</p:attrName>
                                        </p:attrNameLst>
                                      </p:cBhvr>
                                      <p:to>
                                        <p:strVal val="visible"/>
                                      </p:to>
                                    </p:set>
                                    <p:anim calcmode="lin" valueType="num">
                                      <p:cBhvr additive="base">
                                        <p:cTn id="37" dur="500" fill="hold"/>
                                        <p:tgtEl>
                                          <p:spTgt spid="165890">
                                            <p:txEl>
                                              <p:pRg st="10" end="1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5890">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165890">
                                            <p:txEl>
                                              <p:pRg st="12" end="12"/>
                                            </p:txEl>
                                          </p:spTgt>
                                        </p:tgtEl>
                                        <p:attrNameLst>
                                          <p:attrName>style.visibility</p:attrName>
                                        </p:attrNameLst>
                                      </p:cBhvr>
                                      <p:to>
                                        <p:strVal val="visible"/>
                                      </p:to>
                                    </p:set>
                                    <p:anim calcmode="lin" valueType="num">
                                      <p:cBhvr additive="base">
                                        <p:cTn id="43" dur="500" fill="hold"/>
                                        <p:tgtEl>
                                          <p:spTgt spid="165890">
                                            <p:txEl>
                                              <p:pRg st="12" end="12"/>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65890">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2" fill="hold" grpId="0" nodeType="clickEffect">
                                  <p:stCondLst>
                                    <p:cond delay="0"/>
                                  </p:stCondLst>
                                  <p:childTnLst>
                                    <p:set>
                                      <p:cBhvr>
                                        <p:cTn id="48" dur="1" fill="hold">
                                          <p:stCondLst>
                                            <p:cond delay="0"/>
                                          </p:stCondLst>
                                        </p:cTn>
                                        <p:tgtEl>
                                          <p:spTgt spid="165890">
                                            <p:txEl>
                                              <p:pRg st="14" end="14"/>
                                            </p:txEl>
                                          </p:spTgt>
                                        </p:tgtEl>
                                        <p:attrNameLst>
                                          <p:attrName>style.visibility</p:attrName>
                                        </p:attrNameLst>
                                      </p:cBhvr>
                                      <p:to>
                                        <p:strVal val="visible"/>
                                      </p:to>
                                    </p:set>
                                    <p:anim calcmode="lin" valueType="num">
                                      <p:cBhvr additive="base">
                                        <p:cTn id="49" dur="500" fill="hold"/>
                                        <p:tgtEl>
                                          <p:spTgt spid="165890">
                                            <p:txEl>
                                              <p:pRg st="14" end="14"/>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65890">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0" grpId="0" build="p" autoUpdateAnimBg="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DED7B12-E29B-A64B-9E48-4618286D7F72}" type="slidenum">
              <a:rPr lang="en-US"/>
              <a:pPr/>
              <a:t>14</a:t>
            </a:fld>
            <a:endParaRPr lang="en-US"/>
          </a:p>
        </p:txBody>
      </p:sp>
      <p:sp>
        <p:nvSpPr>
          <p:cNvPr id="693250" name="Rectangle 1026"/>
          <p:cNvSpPr>
            <a:spLocks noGrp="1" noChangeArrowheads="1"/>
          </p:cNvSpPr>
          <p:nvPr>
            <p:ph type="title"/>
          </p:nvPr>
        </p:nvSpPr>
        <p:spPr>
          <a:xfrm>
            <a:off x="990600" y="609600"/>
            <a:ext cx="8153400" cy="762000"/>
          </a:xfrm>
        </p:spPr>
        <p:txBody>
          <a:bodyPr>
            <a:normAutofit/>
          </a:bodyPr>
          <a:lstStyle/>
          <a:p>
            <a:pPr algn="ctr"/>
            <a:r>
              <a:rPr lang="en-US" sz="4400" b="1" dirty="0">
                <a:latin typeface="Times"/>
                <a:cs typeface="Times"/>
              </a:rPr>
              <a:t>Four Corners</a:t>
            </a:r>
          </a:p>
        </p:txBody>
      </p:sp>
      <p:sp>
        <p:nvSpPr>
          <p:cNvPr id="693251" name="Rectangle 1027"/>
          <p:cNvSpPr>
            <a:spLocks noGrp="1" noChangeArrowheads="1"/>
          </p:cNvSpPr>
          <p:nvPr>
            <p:ph type="body" idx="1"/>
          </p:nvPr>
        </p:nvSpPr>
        <p:spPr>
          <a:xfrm>
            <a:off x="1066800" y="1524000"/>
            <a:ext cx="8077200" cy="4419600"/>
          </a:xfrm>
        </p:spPr>
        <p:txBody>
          <a:bodyPr/>
          <a:lstStyle/>
          <a:p>
            <a:pPr>
              <a:lnSpc>
                <a:spcPct val="130000"/>
              </a:lnSpc>
              <a:spcAft>
                <a:spcPts val="1800"/>
              </a:spcAft>
            </a:pPr>
            <a:r>
              <a:rPr lang="en-US" dirty="0">
                <a:latin typeface="Times"/>
                <a:cs typeface="Times"/>
              </a:rPr>
              <a:t>Read the four</a:t>
            </a:r>
            <a:r>
              <a:rPr lang="en-US" dirty="0" smtClean="0">
                <a:latin typeface="Times"/>
                <a:cs typeface="Times"/>
              </a:rPr>
              <a:t> Peer Coaching quotes</a:t>
            </a:r>
            <a:r>
              <a:rPr lang="en-US" dirty="0">
                <a:latin typeface="Times"/>
                <a:cs typeface="Times"/>
              </a:rPr>
              <a:t>/statements.</a:t>
            </a:r>
          </a:p>
          <a:p>
            <a:pPr>
              <a:lnSpc>
                <a:spcPct val="130000"/>
              </a:lnSpc>
              <a:spcAft>
                <a:spcPts val="1800"/>
              </a:spcAft>
            </a:pPr>
            <a:r>
              <a:rPr lang="en-US" dirty="0">
                <a:latin typeface="Times"/>
                <a:cs typeface="Times"/>
              </a:rPr>
              <a:t>Pick the quote that “speaks” to you.</a:t>
            </a:r>
          </a:p>
          <a:p>
            <a:pPr>
              <a:lnSpc>
                <a:spcPct val="130000"/>
              </a:lnSpc>
              <a:spcAft>
                <a:spcPts val="1800"/>
              </a:spcAft>
            </a:pPr>
            <a:r>
              <a:rPr lang="en-US" dirty="0">
                <a:latin typeface="Times"/>
                <a:cs typeface="Times"/>
              </a:rPr>
              <a:t>When signaled; walk to that quote corner.</a:t>
            </a:r>
          </a:p>
          <a:p>
            <a:pPr>
              <a:lnSpc>
                <a:spcPct val="130000"/>
              </a:lnSpc>
              <a:spcAft>
                <a:spcPts val="1800"/>
              </a:spcAft>
            </a:pPr>
            <a:r>
              <a:rPr lang="en-US" dirty="0">
                <a:latin typeface="Times"/>
                <a:cs typeface="Times"/>
              </a:rPr>
              <a:t>Discuss reasons for preference.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3251">
                                            <p:txEl>
                                              <p:pRg st="0" end="0"/>
                                            </p:txEl>
                                          </p:spTgt>
                                        </p:tgtEl>
                                        <p:attrNameLst>
                                          <p:attrName>style.visibility</p:attrName>
                                        </p:attrNameLst>
                                      </p:cBhvr>
                                      <p:to>
                                        <p:strVal val="visible"/>
                                      </p:to>
                                    </p:set>
                                    <p:anim calcmode="lin" valueType="num">
                                      <p:cBhvr additive="base">
                                        <p:cTn id="7" dur="500" fill="hold"/>
                                        <p:tgtEl>
                                          <p:spTgt spid="69325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932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3251">
                                            <p:txEl>
                                              <p:pRg st="1" end="1"/>
                                            </p:txEl>
                                          </p:spTgt>
                                        </p:tgtEl>
                                        <p:attrNameLst>
                                          <p:attrName>style.visibility</p:attrName>
                                        </p:attrNameLst>
                                      </p:cBhvr>
                                      <p:to>
                                        <p:strVal val="visible"/>
                                      </p:to>
                                    </p:set>
                                    <p:anim calcmode="lin" valueType="num">
                                      <p:cBhvr additive="base">
                                        <p:cTn id="13" dur="500" fill="hold"/>
                                        <p:tgtEl>
                                          <p:spTgt spid="69325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932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93251">
                                            <p:txEl>
                                              <p:pRg st="2" end="2"/>
                                            </p:txEl>
                                          </p:spTgt>
                                        </p:tgtEl>
                                        <p:attrNameLst>
                                          <p:attrName>style.visibility</p:attrName>
                                        </p:attrNameLst>
                                      </p:cBhvr>
                                      <p:to>
                                        <p:strVal val="visible"/>
                                      </p:to>
                                    </p:set>
                                    <p:anim calcmode="lin" valueType="num">
                                      <p:cBhvr additive="base">
                                        <p:cTn id="19" dur="500" fill="hold"/>
                                        <p:tgtEl>
                                          <p:spTgt spid="69325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9325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93251">
                                            <p:txEl>
                                              <p:pRg st="3" end="3"/>
                                            </p:txEl>
                                          </p:spTgt>
                                        </p:tgtEl>
                                        <p:attrNameLst>
                                          <p:attrName>style.visibility</p:attrName>
                                        </p:attrNameLst>
                                      </p:cBhvr>
                                      <p:to>
                                        <p:strVal val="visible"/>
                                      </p:to>
                                    </p:set>
                                    <p:anim calcmode="lin" valueType="num">
                                      <p:cBhvr additive="base">
                                        <p:cTn id="25" dur="500" fill="hold"/>
                                        <p:tgtEl>
                                          <p:spTgt spid="69325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9325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3251" grpId="0" build="p" autoUpdateAnimBg="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4274" name="Rectangle 2"/>
          <p:cNvSpPr>
            <a:spLocks noChangeArrowheads="1"/>
          </p:cNvSpPr>
          <p:nvPr/>
        </p:nvSpPr>
        <p:spPr bwMode="auto">
          <a:xfrm>
            <a:off x="8305800" y="304800"/>
            <a:ext cx="635000" cy="839788"/>
          </a:xfrm>
          <a:prstGeom prst="rect">
            <a:avLst/>
          </a:prstGeom>
          <a:noFill/>
          <a:ln w="9525">
            <a:noFill/>
            <a:miter lim="800000"/>
            <a:headEnd/>
            <a:tailEnd/>
          </a:ln>
          <a:effectLst/>
        </p:spPr>
        <p:txBody>
          <a:bodyPr wrap="none">
            <a:prstTxWarp prst="textNoShape">
              <a:avLst/>
            </a:prstTxWarp>
            <a:spAutoFit/>
          </a:bodyPr>
          <a:lstStyle/>
          <a:p>
            <a:r>
              <a:rPr lang="en-US" sz="4800" b="1" dirty="0">
                <a:latin typeface="Times"/>
                <a:cs typeface="Times"/>
              </a:rPr>
              <a:t>A</a:t>
            </a:r>
          </a:p>
        </p:txBody>
      </p:sp>
      <p:sp>
        <p:nvSpPr>
          <p:cNvPr id="8" name="TextBox 7"/>
          <p:cNvSpPr txBox="1"/>
          <p:nvPr/>
        </p:nvSpPr>
        <p:spPr>
          <a:xfrm>
            <a:off x="990600" y="6208693"/>
            <a:ext cx="8153400" cy="954107"/>
          </a:xfrm>
          <a:prstGeom prst="rect">
            <a:avLst/>
          </a:prstGeom>
          <a:noFill/>
        </p:spPr>
        <p:txBody>
          <a:bodyPr wrap="square" rtlCol="0">
            <a:spAutoFit/>
          </a:bodyPr>
          <a:lstStyle/>
          <a:p>
            <a:pPr algn="ctr"/>
            <a:r>
              <a:rPr lang="en-US" sz="1600" dirty="0" err="1" smtClean="0"/>
              <a:t>Tschannen</a:t>
            </a:r>
            <a:r>
              <a:rPr lang="en-US" sz="1600" dirty="0" smtClean="0"/>
              <a:t>-Moran, Bob and </a:t>
            </a:r>
            <a:r>
              <a:rPr lang="en-US" sz="1600" dirty="0" err="1" smtClean="0"/>
              <a:t>Tschannen</a:t>
            </a:r>
            <a:r>
              <a:rPr lang="en-US" sz="1600" dirty="0" smtClean="0"/>
              <a:t>-Moran, Megan.  October 2011.  </a:t>
            </a:r>
            <a:r>
              <a:rPr lang="en-US" sz="1600" i="1" dirty="0" smtClean="0"/>
              <a:t>The Coach and the Evaluator</a:t>
            </a:r>
            <a:r>
              <a:rPr lang="en-US" sz="1600" dirty="0" smtClean="0"/>
              <a:t>.  </a:t>
            </a:r>
            <a:r>
              <a:rPr lang="en-US" sz="1600" u="sng" dirty="0" smtClean="0"/>
              <a:t>Educational Leadership: </a:t>
            </a:r>
            <a:r>
              <a:rPr lang="en-US" sz="1600" b="1" u="sng" dirty="0" smtClean="0"/>
              <a:t>Coaching: The New Leadership Skill.</a:t>
            </a:r>
            <a:r>
              <a:rPr lang="en-US" sz="1600" b="1" dirty="0" smtClean="0"/>
              <a:t>  ASCD,</a:t>
            </a:r>
            <a:r>
              <a:rPr lang="en-US" sz="1600" dirty="0" smtClean="0"/>
              <a:t> page 8. </a:t>
            </a:r>
          </a:p>
          <a:p>
            <a:endParaRPr lang="en-US" dirty="0"/>
          </a:p>
        </p:txBody>
      </p:sp>
      <p:sp>
        <p:nvSpPr>
          <p:cNvPr id="10" name="Rectangle 3"/>
          <p:cNvSpPr>
            <a:spLocks noChangeArrowheads="1"/>
          </p:cNvSpPr>
          <p:nvPr/>
        </p:nvSpPr>
        <p:spPr bwMode="auto">
          <a:xfrm>
            <a:off x="1295400" y="1371600"/>
            <a:ext cx="7696200" cy="3785652"/>
          </a:xfrm>
          <a:prstGeom prst="rect">
            <a:avLst/>
          </a:prstGeom>
          <a:noFill/>
          <a:ln w="9525">
            <a:noFill/>
            <a:miter lim="800000"/>
            <a:headEnd/>
            <a:tailEnd/>
          </a:ln>
          <a:effectLst/>
        </p:spPr>
        <p:txBody>
          <a:bodyPr wrap="square">
            <a:prstTxWarp prst="textNoShape">
              <a:avLst/>
            </a:prstTxWarp>
            <a:spAutoFit/>
          </a:bodyPr>
          <a:lstStyle/>
          <a:p>
            <a:pPr algn="ctr"/>
            <a:r>
              <a:rPr lang="en-US" sz="4800" i="1" dirty="0" smtClean="0"/>
              <a:t>The carrot and stick may, on occasion, prod people to meet minimum standards, but only high-trust connections can inspire greatness.</a:t>
            </a:r>
            <a:endParaRPr lang="en-US" sz="4800" i="1"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fld id="{D278A6AF-5671-8240-BCA3-A8AD6015E3A4}" type="slidenum">
              <a:rPr lang="en-US"/>
              <a:pPr/>
              <a:t>16</a:t>
            </a:fld>
            <a:endParaRPr lang="en-US"/>
          </a:p>
        </p:txBody>
      </p:sp>
      <p:sp>
        <p:nvSpPr>
          <p:cNvPr id="695298" name="Rectangle 2"/>
          <p:cNvSpPr>
            <a:spLocks noChangeArrowheads="1"/>
          </p:cNvSpPr>
          <p:nvPr/>
        </p:nvSpPr>
        <p:spPr bwMode="auto">
          <a:xfrm>
            <a:off x="8305800" y="304800"/>
            <a:ext cx="595235" cy="830997"/>
          </a:xfrm>
          <a:prstGeom prst="rect">
            <a:avLst/>
          </a:prstGeom>
          <a:noFill/>
          <a:ln w="9525">
            <a:noFill/>
            <a:miter lim="800000"/>
            <a:headEnd/>
            <a:tailEnd/>
          </a:ln>
          <a:effectLst/>
        </p:spPr>
        <p:txBody>
          <a:bodyPr wrap="none">
            <a:prstTxWarp prst="textNoShape">
              <a:avLst/>
            </a:prstTxWarp>
            <a:spAutoFit/>
          </a:bodyPr>
          <a:lstStyle/>
          <a:p>
            <a:r>
              <a:rPr lang="en-US" sz="4800" b="1" dirty="0">
                <a:latin typeface="Times"/>
                <a:cs typeface="Times"/>
              </a:rPr>
              <a:t>B</a:t>
            </a:r>
          </a:p>
        </p:txBody>
      </p:sp>
      <p:sp>
        <p:nvSpPr>
          <p:cNvPr id="695299" name="Rectangle 3"/>
          <p:cNvSpPr>
            <a:spLocks noChangeArrowheads="1"/>
          </p:cNvSpPr>
          <p:nvPr/>
        </p:nvSpPr>
        <p:spPr bwMode="auto">
          <a:xfrm>
            <a:off x="1295400" y="1208306"/>
            <a:ext cx="7620000" cy="4278094"/>
          </a:xfrm>
          <a:prstGeom prst="rect">
            <a:avLst/>
          </a:prstGeom>
          <a:noFill/>
          <a:ln w="9525">
            <a:noFill/>
            <a:miter lim="800000"/>
            <a:headEnd/>
            <a:tailEnd/>
          </a:ln>
          <a:effectLst/>
        </p:spPr>
        <p:txBody>
          <a:bodyPr wrap="square">
            <a:prstTxWarp prst="textNoShape">
              <a:avLst/>
            </a:prstTxWarp>
            <a:spAutoFit/>
          </a:bodyPr>
          <a:lstStyle/>
          <a:p>
            <a:pPr algn="ctr"/>
            <a:r>
              <a:rPr lang="en-US" sz="3400" i="1" dirty="0" smtClean="0">
                <a:latin typeface="Times"/>
                <a:cs typeface="Times"/>
              </a:rPr>
              <a:t>The reality is that teachers will adapt practices to make them their own.  By taking the partnership approach, coaches can collaborate with teachers on creating the best fit.  To think that each practice must be done in exactly the same way in every classroom underestimates the complexity of the process.</a:t>
            </a:r>
            <a:endParaRPr lang="en-US" sz="3400" i="1" dirty="0">
              <a:latin typeface="Times"/>
              <a:cs typeface="Times"/>
            </a:endParaRPr>
          </a:p>
        </p:txBody>
      </p:sp>
      <p:sp>
        <p:nvSpPr>
          <p:cNvPr id="8" name="TextBox 7"/>
          <p:cNvSpPr txBox="1"/>
          <p:nvPr/>
        </p:nvSpPr>
        <p:spPr>
          <a:xfrm>
            <a:off x="1143000" y="6070937"/>
            <a:ext cx="7848600" cy="1015663"/>
          </a:xfrm>
          <a:prstGeom prst="rect">
            <a:avLst/>
          </a:prstGeom>
          <a:noFill/>
        </p:spPr>
        <p:txBody>
          <a:bodyPr wrap="square" rtlCol="0">
            <a:spAutoFit/>
          </a:bodyPr>
          <a:lstStyle/>
          <a:p>
            <a:pPr algn="ctr"/>
            <a:r>
              <a:rPr lang="en-US" sz="1800" dirty="0" smtClean="0"/>
              <a:t>Knight, Jim.  October 2011.  </a:t>
            </a:r>
            <a:r>
              <a:rPr lang="en-US" sz="1800" i="1" dirty="0" smtClean="0"/>
              <a:t>What Good Coaches Do</a:t>
            </a:r>
            <a:r>
              <a:rPr lang="en-US" sz="1800" dirty="0" smtClean="0"/>
              <a:t>.  </a:t>
            </a:r>
            <a:r>
              <a:rPr lang="en-US" sz="1800" u="sng" dirty="0" smtClean="0"/>
              <a:t>Educational Leadership: </a:t>
            </a:r>
            <a:r>
              <a:rPr lang="en-US" sz="1800" b="1" u="sng" dirty="0" smtClean="0"/>
              <a:t>Coaching: The New Leadership Skill.</a:t>
            </a:r>
            <a:r>
              <a:rPr lang="en-US" sz="1800" b="1" dirty="0" smtClean="0"/>
              <a:t>  ASCD,</a:t>
            </a:r>
            <a:r>
              <a:rPr lang="en-US" sz="1800" dirty="0" smtClean="0"/>
              <a:t> page 22. </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fld id="{4D9D4F48-F015-6D44-856C-D9C908298A14}" type="slidenum">
              <a:rPr lang="en-US"/>
              <a:pPr/>
              <a:t>17</a:t>
            </a:fld>
            <a:endParaRPr lang="en-US"/>
          </a:p>
        </p:txBody>
      </p:sp>
      <p:sp>
        <p:nvSpPr>
          <p:cNvPr id="696322" name="Rectangle 2"/>
          <p:cNvSpPr>
            <a:spLocks noChangeArrowheads="1"/>
          </p:cNvSpPr>
          <p:nvPr/>
        </p:nvSpPr>
        <p:spPr bwMode="auto">
          <a:xfrm>
            <a:off x="8153400" y="228600"/>
            <a:ext cx="629199" cy="830997"/>
          </a:xfrm>
          <a:prstGeom prst="rect">
            <a:avLst/>
          </a:prstGeom>
          <a:noFill/>
          <a:ln w="9525">
            <a:noFill/>
            <a:miter lim="800000"/>
            <a:headEnd/>
            <a:tailEnd/>
          </a:ln>
          <a:effectLst/>
        </p:spPr>
        <p:txBody>
          <a:bodyPr wrap="none">
            <a:prstTxWarp prst="textNoShape">
              <a:avLst/>
            </a:prstTxWarp>
            <a:spAutoFit/>
          </a:bodyPr>
          <a:lstStyle/>
          <a:p>
            <a:r>
              <a:rPr lang="en-US" sz="4800" b="1" dirty="0">
                <a:latin typeface="Times"/>
                <a:cs typeface="Times"/>
              </a:rPr>
              <a:t>C</a:t>
            </a:r>
          </a:p>
        </p:txBody>
      </p:sp>
      <p:sp>
        <p:nvSpPr>
          <p:cNvPr id="8" name="TextBox 7"/>
          <p:cNvSpPr txBox="1"/>
          <p:nvPr/>
        </p:nvSpPr>
        <p:spPr>
          <a:xfrm>
            <a:off x="1143000" y="6070937"/>
            <a:ext cx="7848600" cy="1015663"/>
          </a:xfrm>
          <a:prstGeom prst="rect">
            <a:avLst/>
          </a:prstGeom>
          <a:noFill/>
        </p:spPr>
        <p:txBody>
          <a:bodyPr wrap="square" rtlCol="0">
            <a:spAutoFit/>
          </a:bodyPr>
          <a:lstStyle/>
          <a:p>
            <a:pPr algn="ctr"/>
            <a:r>
              <a:rPr lang="en-US" sz="1800" dirty="0" smtClean="0"/>
              <a:t>Knight, Jim.  October 2011.  </a:t>
            </a:r>
            <a:r>
              <a:rPr lang="en-US" sz="1800" i="1" dirty="0" smtClean="0"/>
              <a:t>What Good Coaches Do</a:t>
            </a:r>
            <a:r>
              <a:rPr lang="en-US" sz="1800" dirty="0" smtClean="0"/>
              <a:t>.  </a:t>
            </a:r>
            <a:r>
              <a:rPr lang="en-US" sz="1800" u="sng" dirty="0" smtClean="0"/>
              <a:t>Educational Leadership: </a:t>
            </a:r>
            <a:r>
              <a:rPr lang="en-US" sz="1800" b="1" u="sng" dirty="0" smtClean="0"/>
              <a:t>Coaching: The New Leadership Skill.</a:t>
            </a:r>
            <a:r>
              <a:rPr lang="en-US" sz="1800" b="1" dirty="0" smtClean="0"/>
              <a:t>  ASCD,</a:t>
            </a:r>
            <a:r>
              <a:rPr lang="en-US" sz="1800" dirty="0" smtClean="0"/>
              <a:t> page 21. </a:t>
            </a:r>
          </a:p>
          <a:p>
            <a:endParaRPr lang="en-US" dirty="0"/>
          </a:p>
        </p:txBody>
      </p:sp>
      <p:sp>
        <p:nvSpPr>
          <p:cNvPr id="9" name="Rectangle 3"/>
          <p:cNvSpPr>
            <a:spLocks noChangeArrowheads="1"/>
          </p:cNvSpPr>
          <p:nvPr/>
        </p:nvSpPr>
        <p:spPr bwMode="auto">
          <a:xfrm>
            <a:off x="1295400" y="1295400"/>
            <a:ext cx="7696200" cy="4031873"/>
          </a:xfrm>
          <a:prstGeom prst="rect">
            <a:avLst/>
          </a:prstGeom>
          <a:noFill/>
          <a:ln w="9525">
            <a:noFill/>
            <a:miter lim="800000"/>
            <a:headEnd/>
            <a:tailEnd/>
          </a:ln>
          <a:effectLst/>
        </p:spPr>
        <p:txBody>
          <a:bodyPr wrap="square">
            <a:prstTxWarp prst="textNoShape">
              <a:avLst/>
            </a:prstTxWarp>
            <a:spAutoFit/>
          </a:bodyPr>
          <a:lstStyle/>
          <a:p>
            <a:pPr algn="ctr"/>
            <a:r>
              <a:rPr lang="en-US" sz="3200" i="1" dirty="0" smtClean="0"/>
              <a:t>When professional learning is central to a school’s culture and when coaching is woven into all professional learning, most staff members won’t need to be told to work with a coach.  Most will choose to work with someone who makes it easier for them to learn new strategies, improve their skills, and reach more students. </a:t>
            </a:r>
            <a:endParaRPr lang="en-US" sz="3200" i="1"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7346" name="Rectangle 1026"/>
          <p:cNvSpPr>
            <a:spLocks noChangeArrowheads="1"/>
          </p:cNvSpPr>
          <p:nvPr/>
        </p:nvSpPr>
        <p:spPr bwMode="auto">
          <a:xfrm>
            <a:off x="8305800" y="304800"/>
            <a:ext cx="629199" cy="830997"/>
          </a:xfrm>
          <a:prstGeom prst="rect">
            <a:avLst/>
          </a:prstGeom>
          <a:noFill/>
          <a:ln w="9525">
            <a:noFill/>
            <a:miter lim="800000"/>
            <a:headEnd/>
            <a:tailEnd/>
          </a:ln>
          <a:effectLst/>
        </p:spPr>
        <p:txBody>
          <a:bodyPr wrap="none">
            <a:prstTxWarp prst="textNoShape">
              <a:avLst/>
            </a:prstTxWarp>
            <a:spAutoFit/>
          </a:bodyPr>
          <a:lstStyle/>
          <a:p>
            <a:r>
              <a:rPr lang="en-US" sz="4800" b="1" dirty="0">
                <a:latin typeface="Times"/>
                <a:cs typeface="Times"/>
              </a:rPr>
              <a:t>D</a:t>
            </a:r>
          </a:p>
        </p:txBody>
      </p:sp>
      <p:sp>
        <p:nvSpPr>
          <p:cNvPr id="697348" name="Rectangle 1028"/>
          <p:cNvSpPr>
            <a:spLocks noChangeArrowheads="1"/>
          </p:cNvSpPr>
          <p:nvPr/>
        </p:nvSpPr>
        <p:spPr bwMode="auto">
          <a:xfrm>
            <a:off x="7412038" y="5491163"/>
            <a:ext cx="184150" cy="457200"/>
          </a:xfrm>
          <a:prstGeom prst="rect">
            <a:avLst/>
          </a:prstGeom>
          <a:noFill/>
          <a:ln w="9525">
            <a:noFill/>
            <a:miter lim="800000"/>
            <a:headEnd/>
            <a:tailEnd/>
          </a:ln>
          <a:effectLst/>
        </p:spPr>
        <p:txBody>
          <a:bodyPr wrap="none">
            <a:prstTxWarp prst="textNoShape">
              <a:avLst/>
            </a:prstTxWarp>
            <a:spAutoFit/>
          </a:bodyPr>
          <a:lstStyle/>
          <a:p>
            <a:endParaRPr lang="en-US"/>
          </a:p>
        </p:txBody>
      </p:sp>
      <p:sp>
        <p:nvSpPr>
          <p:cNvPr id="9" name="TextBox 8"/>
          <p:cNvSpPr txBox="1"/>
          <p:nvPr/>
        </p:nvSpPr>
        <p:spPr>
          <a:xfrm>
            <a:off x="1143000" y="6070937"/>
            <a:ext cx="7848600" cy="1015663"/>
          </a:xfrm>
          <a:prstGeom prst="rect">
            <a:avLst/>
          </a:prstGeom>
          <a:noFill/>
        </p:spPr>
        <p:txBody>
          <a:bodyPr wrap="square" rtlCol="0">
            <a:spAutoFit/>
          </a:bodyPr>
          <a:lstStyle/>
          <a:p>
            <a:pPr algn="ctr"/>
            <a:r>
              <a:rPr lang="en-US" sz="1800" dirty="0" err="1" smtClean="0"/>
              <a:t>Bearwald</a:t>
            </a:r>
            <a:r>
              <a:rPr lang="en-US" sz="1800" dirty="0" smtClean="0"/>
              <a:t>, Ronald R.  October 2011.  </a:t>
            </a:r>
            <a:r>
              <a:rPr lang="en-US" sz="1800" i="1" dirty="0" smtClean="0"/>
              <a:t>It’s About the Questions</a:t>
            </a:r>
            <a:r>
              <a:rPr lang="en-US" sz="1800" dirty="0" smtClean="0"/>
              <a:t>.  </a:t>
            </a:r>
            <a:r>
              <a:rPr lang="en-US" sz="1800" u="sng" dirty="0" smtClean="0"/>
              <a:t>Educational Leadership: </a:t>
            </a:r>
            <a:r>
              <a:rPr lang="en-US" sz="1800" b="1" u="sng" dirty="0" smtClean="0"/>
              <a:t>Coaching: The New Leadership Skill.</a:t>
            </a:r>
            <a:r>
              <a:rPr lang="en-US" sz="1800" b="1" dirty="0" smtClean="0"/>
              <a:t>  ASCD,</a:t>
            </a:r>
            <a:r>
              <a:rPr lang="en-US" sz="1800" dirty="0" smtClean="0"/>
              <a:t>  page 74. </a:t>
            </a:r>
          </a:p>
          <a:p>
            <a:endParaRPr lang="en-US" dirty="0"/>
          </a:p>
        </p:txBody>
      </p:sp>
      <p:sp>
        <p:nvSpPr>
          <p:cNvPr id="10" name="TextBox 9"/>
          <p:cNvSpPr txBox="1"/>
          <p:nvPr/>
        </p:nvSpPr>
        <p:spPr>
          <a:xfrm>
            <a:off x="1219200" y="1219200"/>
            <a:ext cx="7696200" cy="3785652"/>
          </a:xfrm>
          <a:prstGeom prst="rect">
            <a:avLst/>
          </a:prstGeom>
          <a:noFill/>
        </p:spPr>
        <p:txBody>
          <a:bodyPr wrap="square" rtlCol="0">
            <a:spAutoFit/>
          </a:bodyPr>
          <a:lstStyle/>
          <a:p>
            <a:pPr algn="ctr"/>
            <a:r>
              <a:rPr lang="en-US" sz="4000" i="1" dirty="0" smtClean="0"/>
              <a:t>A coaching relationship isn’t about providing a quick fix or a recipe for success. Rather the most powerful relationships focus on reflecting, exploring, analyzing, and digging deeper into good practice.</a:t>
            </a:r>
            <a:endParaRPr lang="en-US" sz="4000" i="1"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DED7B12-E29B-A64B-9E48-4618286D7F72}" type="slidenum">
              <a:rPr lang="en-US"/>
              <a:pPr/>
              <a:t>19</a:t>
            </a:fld>
            <a:endParaRPr lang="en-US"/>
          </a:p>
        </p:txBody>
      </p:sp>
      <p:sp>
        <p:nvSpPr>
          <p:cNvPr id="693250" name="Rectangle 1026"/>
          <p:cNvSpPr>
            <a:spLocks noGrp="1" noChangeArrowheads="1"/>
          </p:cNvSpPr>
          <p:nvPr>
            <p:ph type="title"/>
          </p:nvPr>
        </p:nvSpPr>
        <p:spPr>
          <a:xfrm>
            <a:off x="990600" y="609600"/>
            <a:ext cx="8153400" cy="762000"/>
          </a:xfrm>
        </p:spPr>
        <p:txBody>
          <a:bodyPr>
            <a:normAutofit/>
          </a:bodyPr>
          <a:lstStyle/>
          <a:p>
            <a:pPr algn="ctr"/>
            <a:r>
              <a:rPr lang="en-US" sz="4400" b="1" dirty="0">
                <a:latin typeface="Times"/>
                <a:cs typeface="Times"/>
              </a:rPr>
              <a:t>Four Corners</a:t>
            </a:r>
          </a:p>
        </p:txBody>
      </p:sp>
      <p:sp>
        <p:nvSpPr>
          <p:cNvPr id="693251" name="Rectangle 1027"/>
          <p:cNvSpPr>
            <a:spLocks noGrp="1" noChangeArrowheads="1"/>
          </p:cNvSpPr>
          <p:nvPr>
            <p:ph type="body" idx="1"/>
          </p:nvPr>
        </p:nvSpPr>
        <p:spPr>
          <a:xfrm>
            <a:off x="1066800" y="1524000"/>
            <a:ext cx="8077200" cy="4419600"/>
          </a:xfrm>
        </p:spPr>
        <p:txBody>
          <a:bodyPr/>
          <a:lstStyle/>
          <a:p>
            <a:pPr>
              <a:lnSpc>
                <a:spcPct val="130000"/>
              </a:lnSpc>
              <a:spcAft>
                <a:spcPts val="1800"/>
              </a:spcAft>
            </a:pPr>
            <a:r>
              <a:rPr lang="en-US" dirty="0">
                <a:latin typeface="Times"/>
                <a:cs typeface="Times"/>
              </a:rPr>
              <a:t>Read the four</a:t>
            </a:r>
            <a:r>
              <a:rPr lang="en-US" dirty="0" smtClean="0">
                <a:latin typeface="Times"/>
                <a:cs typeface="Times"/>
              </a:rPr>
              <a:t> Peer Coaching quotes</a:t>
            </a:r>
            <a:r>
              <a:rPr lang="en-US" dirty="0">
                <a:latin typeface="Times"/>
                <a:cs typeface="Times"/>
              </a:rPr>
              <a:t>/statements.</a:t>
            </a:r>
          </a:p>
          <a:p>
            <a:pPr>
              <a:lnSpc>
                <a:spcPct val="130000"/>
              </a:lnSpc>
              <a:spcAft>
                <a:spcPts val="1800"/>
              </a:spcAft>
            </a:pPr>
            <a:r>
              <a:rPr lang="en-US" dirty="0">
                <a:latin typeface="Times"/>
                <a:cs typeface="Times"/>
              </a:rPr>
              <a:t>Pick the quote that “speaks” to you.</a:t>
            </a:r>
          </a:p>
          <a:p>
            <a:pPr>
              <a:lnSpc>
                <a:spcPct val="130000"/>
              </a:lnSpc>
              <a:spcAft>
                <a:spcPts val="1800"/>
              </a:spcAft>
            </a:pPr>
            <a:r>
              <a:rPr lang="en-US" dirty="0">
                <a:latin typeface="Times"/>
                <a:cs typeface="Times"/>
              </a:rPr>
              <a:t>When signaled; walk to that quote corner.</a:t>
            </a:r>
          </a:p>
          <a:p>
            <a:pPr>
              <a:lnSpc>
                <a:spcPct val="130000"/>
              </a:lnSpc>
              <a:spcAft>
                <a:spcPts val="1800"/>
              </a:spcAft>
            </a:pPr>
            <a:r>
              <a:rPr lang="en-US" dirty="0">
                <a:latin typeface="Times"/>
                <a:cs typeface="Times"/>
              </a:rPr>
              <a:t>Discuss reasons for preference.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3251">
                                            <p:txEl>
                                              <p:pRg st="0" end="0"/>
                                            </p:txEl>
                                          </p:spTgt>
                                        </p:tgtEl>
                                        <p:attrNameLst>
                                          <p:attrName>style.visibility</p:attrName>
                                        </p:attrNameLst>
                                      </p:cBhvr>
                                      <p:to>
                                        <p:strVal val="visible"/>
                                      </p:to>
                                    </p:set>
                                    <p:anim calcmode="lin" valueType="num">
                                      <p:cBhvr additive="base">
                                        <p:cTn id="7" dur="500" fill="hold"/>
                                        <p:tgtEl>
                                          <p:spTgt spid="69325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932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3251">
                                            <p:txEl>
                                              <p:pRg st="1" end="1"/>
                                            </p:txEl>
                                          </p:spTgt>
                                        </p:tgtEl>
                                        <p:attrNameLst>
                                          <p:attrName>style.visibility</p:attrName>
                                        </p:attrNameLst>
                                      </p:cBhvr>
                                      <p:to>
                                        <p:strVal val="visible"/>
                                      </p:to>
                                    </p:set>
                                    <p:anim calcmode="lin" valueType="num">
                                      <p:cBhvr additive="base">
                                        <p:cTn id="13" dur="500" fill="hold"/>
                                        <p:tgtEl>
                                          <p:spTgt spid="69325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932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93251">
                                            <p:txEl>
                                              <p:pRg st="2" end="2"/>
                                            </p:txEl>
                                          </p:spTgt>
                                        </p:tgtEl>
                                        <p:attrNameLst>
                                          <p:attrName>style.visibility</p:attrName>
                                        </p:attrNameLst>
                                      </p:cBhvr>
                                      <p:to>
                                        <p:strVal val="visible"/>
                                      </p:to>
                                    </p:set>
                                    <p:anim calcmode="lin" valueType="num">
                                      <p:cBhvr additive="base">
                                        <p:cTn id="19" dur="500" fill="hold"/>
                                        <p:tgtEl>
                                          <p:spTgt spid="69325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9325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93251">
                                            <p:txEl>
                                              <p:pRg st="3" end="3"/>
                                            </p:txEl>
                                          </p:spTgt>
                                        </p:tgtEl>
                                        <p:attrNameLst>
                                          <p:attrName>style.visibility</p:attrName>
                                        </p:attrNameLst>
                                      </p:cBhvr>
                                      <p:to>
                                        <p:strVal val="visible"/>
                                      </p:to>
                                    </p:set>
                                    <p:anim calcmode="lin" valueType="num">
                                      <p:cBhvr additive="base">
                                        <p:cTn id="25" dur="500" fill="hold"/>
                                        <p:tgtEl>
                                          <p:spTgt spid="69325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9325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3251" grpId="0" build="p" autoUpdateAnimBg="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0722" name="Picture 2" descr="Les Foltos_PeerCoachingPicture.tiff"/>
          <p:cNvPicPr>
            <a:picLocks noChangeAspect="1"/>
          </p:cNvPicPr>
          <p:nvPr/>
        </p:nvPicPr>
        <p:blipFill>
          <a:blip r:embed="rId2"/>
          <a:srcRect/>
          <a:stretch>
            <a:fillRect/>
          </a:stretch>
        </p:blipFill>
        <p:spPr bwMode="auto">
          <a:xfrm>
            <a:off x="990600" y="0"/>
            <a:ext cx="5410200" cy="3449638"/>
          </a:xfrm>
          <a:prstGeom prst="rect">
            <a:avLst/>
          </a:prstGeom>
          <a:noFill/>
          <a:ln w="9525">
            <a:noFill/>
            <a:miter lim="800000"/>
            <a:headEnd/>
            <a:tailEnd/>
          </a:ln>
        </p:spPr>
      </p:pic>
      <p:pic>
        <p:nvPicPr>
          <p:cNvPr id="30723" name="Picture 3" descr="Reaction Log.pdf"/>
          <p:cNvPicPr>
            <a:picLocks noChangeAspect="1"/>
          </p:cNvPicPr>
          <p:nvPr/>
        </p:nvPicPr>
        <p:blipFill>
          <a:blip r:embed="rId3"/>
          <a:srcRect/>
          <a:stretch>
            <a:fillRect/>
          </a:stretch>
        </p:blipFill>
        <p:spPr bwMode="auto">
          <a:xfrm>
            <a:off x="6172200" y="2984500"/>
            <a:ext cx="2819400" cy="3644900"/>
          </a:xfrm>
          <a:prstGeom prst="rect">
            <a:avLst/>
          </a:prstGeom>
          <a:noFill/>
          <a:ln w="9525">
            <a:solidFill>
              <a:schemeClr val="tx1"/>
            </a:solidFill>
            <a:miter lim="800000"/>
            <a:headEnd/>
            <a:tailEnd/>
          </a:ln>
        </p:spPr>
      </p:pic>
      <p:sp>
        <p:nvSpPr>
          <p:cNvPr id="30724" name="TextBox 4"/>
          <p:cNvSpPr txBox="1">
            <a:spLocks noChangeArrowheads="1"/>
          </p:cNvSpPr>
          <p:nvPr/>
        </p:nvSpPr>
        <p:spPr bwMode="auto">
          <a:xfrm>
            <a:off x="1600200" y="3657600"/>
            <a:ext cx="4572000" cy="2646363"/>
          </a:xfrm>
          <a:prstGeom prst="rect">
            <a:avLst/>
          </a:prstGeom>
          <a:noFill/>
          <a:ln w="9525">
            <a:noFill/>
            <a:miter lim="800000"/>
            <a:headEnd/>
            <a:tailEnd/>
          </a:ln>
        </p:spPr>
        <p:txBody>
          <a:bodyPr>
            <a:prstTxWarp prst="textNoShape">
              <a:avLst/>
            </a:prstTxWarp>
            <a:spAutoFit/>
          </a:bodyPr>
          <a:lstStyle/>
          <a:p>
            <a:pPr>
              <a:spcAft>
                <a:spcPts val="2400"/>
              </a:spcAft>
            </a:pPr>
            <a:r>
              <a:rPr lang="en-US" b="1"/>
              <a:t>Discuss:</a:t>
            </a:r>
          </a:p>
          <a:p>
            <a:pPr lvl="1">
              <a:spcAft>
                <a:spcPts val="2400"/>
              </a:spcAft>
              <a:buFont typeface="Arial" charset="0"/>
              <a:buChar char="•"/>
            </a:pPr>
            <a:r>
              <a:rPr lang="en-US"/>
              <a:t>Points I Support</a:t>
            </a:r>
          </a:p>
          <a:p>
            <a:pPr lvl="1">
              <a:spcAft>
                <a:spcPts val="3600"/>
              </a:spcAft>
              <a:buFont typeface="Arial" charset="0"/>
              <a:buChar char="•"/>
            </a:pPr>
            <a:r>
              <a:rPr lang="en-US"/>
              <a:t>Points I Don’t Support</a:t>
            </a:r>
          </a:p>
          <a:p>
            <a:pPr lvl="1">
              <a:spcAft>
                <a:spcPts val="3600"/>
              </a:spcAft>
              <a:buFont typeface="Arial" charset="0"/>
              <a:buChar char="•"/>
            </a:pPr>
            <a:r>
              <a:rPr lang="en-US"/>
              <a:t>Points that Raise Questions</a:t>
            </a:r>
          </a:p>
        </p:txBody>
      </p:sp>
      <p:sp>
        <p:nvSpPr>
          <p:cNvPr id="30725" name="TextBox 5"/>
          <p:cNvSpPr txBox="1">
            <a:spLocks noChangeArrowheads="1"/>
          </p:cNvSpPr>
          <p:nvPr/>
        </p:nvSpPr>
        <p:spPr bwMode="auto">
          <a:xfrm>
            <a:off x="6400800" y="0"/>
            <a:ext cx="2743200" cy="3078163"/>
          </a:xfrm>
          <a:prstGeom prst="rect">
            <a:avLst/>
          </a:prstGeom>
          <a:noFill/>
          <a:ln w="9525">
            <a:noFill/>
            <a:miter lim="800000"/>
            <a:headEnd/>
            <a:tailEnd/>
          </a:ln>
        </p:spPr>
        <p:txBody>
          <a:bodyPr>
            <a:prstTxWarp prst="textNoShape">
              <a:avLst/>
            </a:prstTxWarp>
            <a:spAutoFit/>
          </a:bodyPr>
          <a:lstStyle/>
          <a:p>
            <a:pPr algn="ctr"/>
            <a:r>
              <a:rPr lang="en-US" sz="1700" dirty="0"/>
              <a:t>In this  </a:t>
            </a:r>
            <a:r>
              <a:rPr lang="en-US" sz="1700" dirty="0">
                <a:hlinkClick r:id="rId4"/>
              </a:rPr>
              <a:t>TEDx talk</a:t>
            </a:r>
            <a:r>
              <a:rPr lang="en-US" sz="1700" dirty="0"/>
              <a:t>, </a:t>
            </a:r>
            <a:r>
              <a:rPr lang="en-US" sz="1700" dirty="0" err="1"/>
              <a:t>Foltos</a:t>
            </a:r>
            <a:r>
              <a:rPr lang="en-US" sz="1700" dirty="0"/>
              <a:t> emphasizes that educators need to work together to improve their student outcomes.</a:t>
            </a:r>
          </a:p>
          <a:p>
            <a:pPr algn="ctr"/>
            <a:r>
              <a:rPr lang="en-US" sz="1700" dirty="0"/>
              <a:t>Teachers are willing to take risks to try innovative practices when they have someone they trust down the hall when needed.</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1295400" y="147935"/>
            <a:ext cx="7543800" cy="584776"/>
          </a:xfrm>
          <a:prstGeom prst="rect">
            <a:avLst/>
          </a:prstGeom>
          <a:noFill/>
        </p:spPr>
        <p:txBody>
          <a:bodyPr wrap="square" rtlCol="0">
            <a:spAutoFit/>
          </a:bodyPr>
          <a:lstStyle/>
          <a:p>
            <a:pPr algn="ctr"/>
            <a:r>
              <a:rPr lang="en-US" sz="3200" b="1" dirty="0" smtClean="0"/>
              <a:t>Seven Partnership Principles</a:t>
            </a:r>
            <a:endParaRPr lang="en-US" sz="3200" b="1" dirty="0"/>
          </a:p>
        </p:txBody>
      </p:sp>
      <p:sp>
        <p:nvSpPr>
          <p:cNvPr id="3" name="TextBox 9"/>
          <p:cNvSpPr txBox="1">
            <a:spLocks noChangeArrowheads="1"/>
          </p:cNvSpPr>
          <p:nvPr/>
        </p:nvSpPr>
        <p:spPr bwMode="auto">
          <a:xfrm>
            <a:off x="1676400" y="2714923"/>
            <a:ext cx="7467600" cy="2923877"/>
          </a:xfrm>
          <a:prstGeom prst="rect">
            <a:avLst/>
          </a:prstGeom>
          <a:noFill/>
          <a:ln w="9525">
            <a:noFill/>
            <a:miter lim="800000"/>
            <a:headEnd/>
            <a:tailEnd/>
          </a:ln>
        </p:spPr>
        <p:txBody>
          <a:bodyPr wrap="square">
            <a:prstTxWarp prst="textNoShape">
              <a:avLst/>
            </a:prstTxWarp>
            <a:spAutoFit/>
          </a:bodyPr>
          <a:lstStyle/>
          <a:p>
            <a:endParaRPr lang="en-US" dirty="0" smtClean="0"/>
          </a:p>
          <a:p>
            <a:pPr>
              <a:spcAft>
                <a:spcPts val="1200"/>
              </a:spcAft>
              <a:buFont typeface="Arial" pitchFamily="-111" charset="0"/>
              <a:buChar char="•"/>
            </a:pPr>
            <a:r>
              <a:rPr lang="en-US" dirty="0"/>
              <a:t>Each person selects a</a:t>
            </a:r>
            <a:r>
              <a:rPr lang="en-US" dirty="0" smtClean="0"/>
              <a:t> card </a:t>
            </a:r>
            <a:r>
              <a:rPr lang="en-US" dirty="0"/>
              <a:t>to read to your small group.</a:t>
            </a:r>
          </a:p>
          <a:p>
            <a:pPr>
              <a:spcAft>
                <a:spcPts val="1200"/>
              </a:spcAft>
              <a:buFont typeface="Arial" pitchFamily="-111" charset="0"/>
              <a:buChar char="•"/>
            </a:pPr>
            <a:endParaRPr lang="en-US" dirty="0"/>
          </a:p>
          <a:p>
            <a:pPr>
              <a:spcAft>
                <a:spcPts val="1200"/>
              </a:spcAft>
              <a:buFont typeface="Arial" pitchFamily="-111" charset="0"/>
              <a:buChar char="•"/>
            </a:pPr>
            <a:r>
              <a:rPr lang="en-US" dirty="0"/>
              <a:t>Discuss implications and/or thoughts for</a:t>
            </a:r>
            <a:r>
              <a:rPr lang="en-US" dirty="0" smtClean="0"/>
              <a:t> coaching.</a:t>
            </a:r>
            <a:endParaRPr lang="en-US" dirty="0"/>
          </a:p>
          <a:p>
            <a:pPr>
              <a:spcAft>
                <a:spcPts val="1200"/>
              </a:spcAft>
              <a:buFont typeface="Arial" pitchFamily="-111" charset="0"/>
              <a:buChar char="•"/>
            </a:pPr>
            <a:endParaRPr lang="en-US" dirty="0"/>
          </a:p>
          <a:p>
            <a:pPr>
              <a:spcAft>
                <a:spcPts val="1200"/>
              </a:spcAft>
              <a:buFont typeface="Arial" pitchFamily="-111" charset="0"/>
              <a:buChar char="•"/>
            </a:pPr>
            <a:r>
              <a:rPr lang="en-US" dirty="0"/>
              <a:t>Continue until all</a:t>
            </a:r>
            <a:r>
              <a:rPr lang="en-US" dirty="0" smtClean="0"/>
              <a:t> 7 cards </a:t>
            </a:r>
            <a:r>
              <a:rPr lang="en-US" dirty="0"/>
              <a:t>have been read.</a:t>
            </a:r>
          </a:p>
        </p:txBody>
      </p:sp>
      <p:sp>
        <p:nvSpPr>
          <p:cNvPr id="4" name="TextBox 3"/>
          <p:cNvSpPr txBox="1"/>
          <p:nvPr/>
        </p:nvSpPr>
        <p:spPr>
          <a:xfrm>
            <a:off x="1066800" y="762000"/>
            <a:ext cx="8001000" cy="2308324"/>
          </a:xfrm>
          <a:prstGeom prst="rect">
            <a:avLst/>
          </a:prstGeom>
          <a:noFill/>
        </p:spPr>
        <p:txBody>
          <a:bodyPr wrap="square" rtlCol="0">
            <a:spAutoFit/>
          </a:bodyPr>
          <a:lstStyle/>
          <a:p>
            <a:r>
              <a:rPr lang="en-US" i="1" dirty="0" smtClean="0"/>
              <a:t>Identifying our principles is important because the way we act grows naturally out of what we believe. The partnership principles of equality, choice, voice, reflection, dialogue, praxis, and reciprocity provide a conceptual language that coaches can use to describe how they strive to work with their peers.</a:t>
            </a:r>
          </a:p>
          <a:p>
            <a:endParaRPr lang="en-US" dirty="0"/>
          </a:p>
        </p:txBody>
      </p:sp>
      <p:sp>
        <p:nvSpPr>
          <p:cNvPr id="5" name="Rectangle 4"/>
          <p:cNvSpPr/>
          <p:nvPr/>
        </p:nvSpPr>
        <p:spPr>
          <a:xfrm>
            <a:off x="990600" y="6150114"/>
            <a:ext cx="8153400" cy="707886"/>
          </a:xfrm>
          <a:prstGeom prst="rect">
            <a:avLst/>
          </a:prstGeom>
        </p:spPr>
        <p:txBody>
          <a:bodyPr wrap="square">
            <a:spAutoFit/>
          </a:bodyPr>
          <a:lstStyle/>
          <a:p>
            <a:pPr algn="ctr"/>
            <a:r>
              <a:rPr lang="en-US" sz="2000" dirty="0" smtClean="0"/>
              <a:t>Knight, Jim.  October 2011.  </a:t>
            </a:r>
            <a:r>
              <a:rPr lang="en-US" sz="2000" i="1" dirty="0" smtClean="0"/>
              <a:t>What Good Coaches Do.  </a:t>
            </a:r>
            <a:r>
              <a:rPr lang="en-US" sz="2000" u="sng" dirty="0" smtClean="0"/>
              <a:t>Educational Leadership</a:t>
            </a:r>
            <a:r>
              <a:rPr lang="en-US" sz="2000" i="1" u="sng" dirty="0" smtClean="0"/>
              <a:t>- Coaching: The New Leadership Skill.  </a:t>
            </a:r>
            <a:r>
              <a:rPr lang="en-US" sz="2000" dirty="0" smtClean="0"/>
              <a:t>ASCD, pages 18-22</a:t>
            </a:r>
            <a:r>
              <a:rPr lang="en-US" sz="2000" b="1" i="1" dirty="0" smtClean="0"/>
              <a:t>. </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3">
            <a:lum bright="70000" contrast="-70000"/>
          </a:blip>
          <a:srcRect/>
          <a:stretch>
            <a:fillRect/>
          </a:stretch>
        </p:blipFill>
        <p:spPr bwMode="auto">
          <a:xfrm>
            <a:off x="2057400" y="1828800"/>
            <a:ext cx="4876800" cy="4498975"/>
          </a:xfrm>
          <a:prstGeom prst="rect">
            <a:avLst/>
          </a:prstGeom>
          <a:noFill/>
          <a:ln w="9525">
            <a:noFill/>
            <a:miter lim="800000"/>
            <a:headEnd/>
            <a:tailEnd/>
          </a:ln>
        </p:spPr>
      </p:pic>
      <p:sp>
        <p:nvSpPr>
          <p:cNvPr id="172035" name="Rectangle 3"/>
          <p:cNvSpPr>
            <a:spLocks noChangeArrowheads="1"/>
          </p:cNvSpPr>
          <p:nvPr/>
        </p:nvSpPr>
        <p:spPr bwMode="auto">
          <a:xfrm>
            <a:off x="990600" y="1066800"/>
            <a:ext cx="8153400" cy="5863143"/>
          </a:xfrm>
          <a:prstGeom prst="rect">
            <a:avLst/>
          </a:prstGeom>
          <a:noFill/>
          <a:ln w="9525">
            <a:noFill/>
            <a:miter lim="800000"/>
            <a:headEnd/>
            <a:tailEnd/>
          </a:ln>
        </p:spPr>
        <p:txBody>
          <a:bodyPr wrap="square">
            <a:prstTxWarp prst="textNoShape">
              <a:avLst/>
            </a:prstTxWarp>
            <a:spAutoFit/>
          </a:bodyPr>
          <a:lstStyle/>
          <a:p>
            <a:pPr algn="ctr"/>
            <a:r>
              <a:rPr lang="en-US" sz="2800" b="1" dirty="0">
                <a:solidFill>
                  <a:srgbClr val="000000"/>
                </a:solidFill>
              </a:rPr>
              <a:t>Training on a Specific Skill</a:t>
            </a:r>
          </a:p>
          <a:p>
            <a:pPr algn="ctr"/>
            <a:endParaRPr lang="en-US" sz="2800" b="1" dirty="0">
              <a:solidFill>
                <a:srgbClr val="000000"/>
              </a:solidFill>
            </a:endParaRPr>
          </a:p>
          <a:p>
            <a:pPr algn="ctr">
              <a:spcAft>
                <a:spcPts val="1200"/>
              </a:spcAft>
            </a:pPr>
            <a:r>
              <a:rPr lang="en-US" sz="2800" b="1" dirty="0">
                <a:solidFill>
                  <a:srgbClr val="000000"/>
                </a:solidFill>
              </a:rPr>
              <a:t>Pre-conference</a:t>
            </a:r>
          </a:p>
          <a:p>
            <a:pPr algn="ctr">
              <a:spcAft>
                <a:spcPts val="1200"/>
              </a:spcAft>
            </a:pPr>
            <a:r>
              <a:rPr lang="en-US" dirty="0">
                <a:solidFill>
                  <a:srgbClr val="000000"/>
                </a:solidFill>
              </a:rPr>
              <a:t>Discussion of the focus of the upcoming lesson.</a:t>
            </a:r>
          </a:p>
          <a:p>
            <a:pPr algn="ctr">
              <a:spcAft>
                <a:spcPts val="1200"/>
              </a:spcAft>
            </a:pPr>
            <a:r>
              <a:rPr lang="en-US" sz="2800" b="1" dirty="0">
                <a:solidFill>
                  <a:srgbClr val="000000"/>
                </a:solidFill>
              </a:rPr>
              <a:t>Observation</a:t>
            </a:r>
            <a:endParaRPr lang="en-US" b="1" dirty="0">
              <a:solidFill>
                <a:srgbClr val="000000"/>
              </a:solidFill>
            </a:endParaRPr>
          </a:p>
          <a:p>
            <a:pPr algn="ctr">
              <a:spcAft>
                <a:spcPts val="1200"/>
              </a:spcAft>
            </a:pPr>
            <a:r>
              <a:rPr lang="en-US" sz="2300" dirty="0">
                <a:solidFill>
                  <a:srgbClr val="000000"/>
                </a:solidFill>
              </a:rPr>
              <a:t>Implementation of the lesson while the coaching partner observes.</a:t>
            </a:r>
            <a:endParaRPr lang="en-US" sz="2300" b="1" dirty="0">
              <a:solidFill>
                <a:srgbClr val="000000"/>
              </a:solidFill>
            </a:endParaRPr>
          </a:p>
          <a:p>
            <a:pPr algn="ctr">
              <a:spcAft>
                <a:spcPts val="1200"/>
              </a:spcAft>
            </a:pPr>
            <a:r>
              <a:rPr lang="en-US" sz="2800" b="1" dirty="0">
                <a:solidFill>
                  <a:srgbClr val="000000"/>
                </a:solidFill>
              </a:rPr>
              <a:t>Post-conference</a:t>
            </a:r>
            <a:endParaRPr lang="en-US" b="1" dirty="0">
              <a:solidFill>
                <a:srgbClr val="000000"/>
              </a:solidFill>
            </a:endParaRPr>
          </a:p>
          <a:p>
            <a:pPr algn="ctr">
              <a:spcAft>
                <a:spcPts val="1200"/>
              </a:spcAft>
            </a:pPr>
            <a:r>
              <a:rPr lang="en-US" dirty="0">
                <a:solidFill>
                  <a:srgbClr val="000000"/>
                </a:solidFill>
              </a:rPr>
              <a:t>Reflection on lesson and data.</a:t>
            </a:r>
            <a:endParaRPr lang="en-US" sz="2000" dirty="0">
              <a:solidFill>
                <a:srgbClr val="000000"/>
              </a:solidFill>
            </a:endParaRPr>
          </a:p>
          <a:p>
            <a:pPr algn="ctr">
              <a:spcAft>
                <a:spcPts val="1200"/>
              </a:spcAft>
            </a:pPr>
            <a:endParaRPr lang="en-US" b="1" dirty="0">
              <a:solidFill>
                <a:srgbClr val="000000"/>
              </a:solidFill>
            </a:endParaRPr>
          </a:p>
          <a:p>
            <a:pPr algn="ctr">
              <a:spcAft>
                <a:spcPts val="1200"/>
              </a:spcAft>
            </a:pPr>
            <a:r>
              <a:rPr lang="en-US" sz="2800" b="1" dirty="0">
                <a:solidFill>
                  <a:srgbClr val="000000"/>
                </a:solidFill>
              </a:rPr>
              <a:t>Follow-up</a:t>
            </a:r>
            <a:endParaRPr lang="en-US" b="1" dirty="0">
              <a:solidFill>
                <a:srgbClr val="000000"/>
              </a:solidFill>
            </a:endParaRPr>
          </a:p>
          <a:p>
            <a:endParaRPr lang="en-US" sz="1400" b="1" dirty="0">
              <a:solidFill>
                <a:srgbClr val="000000"/>
              </a:solidFill>
            </a:endParaRPr>
          </a:p>
          <a:p>
            <a:endParaRPr lang="en-US" sz="900" b="1" dirty="0">
              <a:solidFill>
                <a:srgbClr val="000000"/>
              </a:solidFill>
            </a:endParaRPr>
          </a:p>
          <a:p>
            <a:endParaRPr lang="en-US" sz="900" b="1" dirty="0">
              <a:solidFill>
                <a:srgbClr val="000000"/>
              </a:solidFill>
            </a:endParaRPr>
          </a:p>
        </p:txBody>
      </p:sp>
      <p:sp>
        <p:nvSpPr>
          <p:cNvPr id="54276" name="Text Box 4"/>
          <p:cNvSpPr txBox="1">
            <a:spLocks noChangeArrowheads="1"/>
          </p:cNvSpPr>
          <p:nvPr/>
        </p:nvSpPr>
        <p:spPr bwMode="auto">
          <a:xfrm>
            <a:off x="990600" y="0"/>
            <a:ext cx="8153400" cy="762000"/>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sz="4400" b="1" dirty="0">
                <a:solidFill>
                  <a:srgbClr val="000000"/>
                </a:solidFill>
              </a:rPr>
              <a:t>Peer Coaching Process</a:t>
            </a:r>
            <a:endParaRPr lang="en-US" sz="3600" b="1"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72035">
                                            <p:txEl>
                                              <p:pRg st="0" end="0"/>
                                            </p:txEl>
                                          </p:spTgt>
                                        </p:tgtEl>
                                        <p:attrNameLst>
                                          <p:attrName>style.visibility</p:attrName>
                                        </p:attrNameLst>
                                      </p:cBhvr>
                                      <p:to>
                                        <p:strVal val="visible"/>
                                      </p:to>
                                    </p:set>
                                    <p:anim calcmode="lin" valueType="num">
                                      <p:cBhvr additive="base">
                                        <p:cTn id="7" dur="500" fill="hold"/>
                                        <p:tgtEl>
                                          <p:spTgt spid="1720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2035">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172035">
                                            <p:txEl>
                                              <p:pRg st="2" end="2"/>
                                            </p:txEl>
                                          </p:spTgt>
                                        </p:tgtEl>
                                        <p:attrNameLst>
                                          <p:attrName>style.visibility</p:attrName>
                                        </p:attrNameLst>
                                      </p:cBhvr>
                                      <p:to>
                                        <p:strVal val="visible"/>
                                      </p:to>
                                    </p:set>
                                    <p:anim calcmode="lin" valueType="num">
                                      <p:cBhvr additive="base">
                                        <p:cTn id="13" dur="500" fill="hold"/>
                                        <p:tgtEl>
                                          <p:spTgt spid="17203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2035">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172035">
                                            <p:txEl>
                                              <p:pRg st="3" end="3"/>
                                            </p:txEl>
                                          </p:spTgt>
                                        </p:tgtEl>
                                        <p:attrNameLst>
                                          <p:attrName>style.visibility</p:attrName>
                                        </p:attrNameLst>
                                      </p:cBhvr>
                                      <p:to>
                                        <p:strVal val="visible"/>
                                      </p:to>
                                    </p:set>
                                    <p:anim calcmode="lin" valueType="num">
                                      <p:cBhvr additive="base">
                                        <p:cTn id="19" dur="500" fill="hold"/>
                                        <p:tgtEl>
                                          <p:spTgt spid="17203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2035">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172035">
                                            <p:txEl>
                                              <p:pRg st="4" end="4"/>
                                            </p:txEl>
                                          </p:spTgt>
                                        </p:tgtEl>
                                        <p:attrNameLst>
                                          <p:attrName>style.visibility</p:attrName>
                                        </p:attrNameLst>
                                      </p:cBhvr>
                                      <p:to>
                                        <p:strVal val="visible"/>
                                      </p:to>
                                    </p:set>
                                    <p:anim calcmode="lin" valueType="num">
                                      <p:cBhvr additive="base">
                                        <p:cTn id="25" dur="500" fill="hold"/>
                                        <p:tgtEl>
                                          <p:spTgt spid="17203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72035">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172035">
                                            <p:txEl>
                                              <p:pRg st="5" end="5"/>
                                            </p:txEl>
                                          </p:spTgt>
                                        </p:tgtEl>
                                        <p:attrNameLst>
                                          <p:attrName>style.visibility</p:attrName>
                                        </p:attrNameLst>
                                      </p:cBhvr>
                                      <p:to>
                                        <p:strVal val="visible"/>
                                      </p:to>
                                    </p:set>
                                    <p:anim calcmode="lin" valueType="num">
                                      <p:cBhvr additive="base">
                                        <p:cTn id="31" dur="500" fill="hold"/>
                                        <p:tgtEl>
                                          <p:spTgt spid="17203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72035">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172035">
                                            <p:txEl>
                                              <p:pRg st="6" end="6"/>
                                            </p:txEl>
                                          </p:spTgt>
                                        </p:tgtEl>
                                        <p:attrNameLst>
                                          <p:attrName>style.visibility</p:attrName>
                                        </p:attrNameLst>
                                      </p:cBhvr>
                                      <p:to>
                                        <p:strVal val="visible"/>
                                      </p:to>
                                    </p:set>
                                    <p:anim calcmode="lin" valueType="num">
                                      <p:cBhvr additive="base">
                                        <p:cTn id="37" dur="500" fill="hold"/>
                                        <p:tgtEl>
                                          <p:spTgt spid="172035">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72035">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grpId="0" nodeType="clickEffect">
                                  <p:stCondLst>
                                    <p:cond delay="0"/>
                                  </p:stCondLst>
                                  <p:childTnLst>
                                    <p:set>
                                      <p:cBhvr>
                                        <p:cTn id="42" dur="1" fill="hold">
                                          <p:stCondLst>
                                            <p:cond delay="0"/>
                                          </p:stCondLst>
                                        </p:cTn>
                                        <p:tgtEl>
                                          <p:spTgt spid="172035">
                                            <p:txEl>
                                              <p:pRg st="7" end="7"/>
                                            </p:txEl>
                                          </p:spTgt>
                                        </p:tgtEl>
                                        <p:attrNameLst>
                                          <p:attrName>style.visibility</p:attrName>
                                        </p:attrNameLst>
                                      </p:cBhvr>
                                      <p:to>
                                        <p:strVal val="visible"/>
                                      </p:to>
                                    </p:set>
                                    <p:anim calcmode="lin" valueType="num">
                                      <p:cBhvr additive="base">
                                        <p:cTn id="43" dur="500" fill="hold"/>
                                        <p:tgtEl>
                                          <p:spTgt spid="172035">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72035">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grpId="0" nodeType="clickEffect">
                                  <p:stCondLst>
                                    <p:cond delay="0"/>
                                  </p:stCondLst>
                                  <p:childTnLst>
                                    <p:set>
                                      <p:cBhvr>
                                        <p:cTn id="48" dur="1" fill="hold">
                                          <p:stCondLst>
                                            <p:cond delay="0"/>
                                          </p:stCondLst>
                                        </p:cTn>
                                        <p:tgtEl>
                                          <p:spTgt spid="172035">
                                            <p:txEl>
                                              <p:pRg st="9" end="9"/>
                                            </p:txEl>
                                          </p:spTgt>
                                        </p:tgtEl>
                                        <p:attrNameLst>
                                          <p:attrName>style.visibility</p:attrName>
                                        </p:attrNameLst>
                                      </p:cBhvr>
                                      <p:to>
                                        <p:strVal val="visible"/>
                                      </p:to>
                                    </p:set>
                                    <p:anim calcmode="lin" valueType="num">
                                      <p:cBhvr additive="base">
                                        <p:cTn id="49" dur="500" fill="hold"/>
                                        <p:tgtEl>
                                          <p:spTgt spid="172035">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72035">
                                            <p:txEl>
                                              <p:pRg st="9" end="9"/>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5" grpId="0" build="p" autoUpdateAnimBg="0"/>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1066800" y="152400"/>
            <a:ext cx="7696200" cy="584776"/>
          </a:xfrm>
          <a:prstGeom prst="rect">
            <a:avLst/>
          </a:prstGeom>
          <a:noFill/>
        </p:spPr>
        <p:txBody>
          <a:bodyPr wrap="square" rtlCol="0">
            <a:spAutoFit/>
          </a:bodyPr>
          <a:lstStyle/>
          <a:p>
            <a:r>
              <a:rPr lang="en-US" sz="3200" dirty="0" smtClean="0"/>
              <a:t>Peer Coaching Resources</a:t>
            </a:r>
            <a:endParaRPr lang="en-US" sz="3200" dirty="0"/>
          </a:p>
        </p:txBody>
      </p:sp>
      <p:sp>
        <p:nvSpPr>
          <p:cNvPr id="4" name="Rectangle 3"/>
          <p:cNvSpPr/>
          <p:nvPr/>
        </p:nvSpPr>
        <p:spPr>
          <a:xfrm>
            <a:off x="1143000" y="1126153"/>
            <a:ext cx="8001000" cy="4893647"/>
          </a:xfrm>
          <a:prstGeom prst="rect">
            <a:avLst/>
          </a:prstGeom>
        </p:spPr>
        <p:txBody>
          <a:bodyPr wrap="square">
            <a:spAutoFit/>
          </a:bodyPr>
          <a:lstStyle/>
          <a:p>
            <a:pPr>
              <a:buFont typeface="Arial"/>
              <a:buChar char="•"/>
            </a:pPr>
            <a:r>
              <a:rPr lang="en-US" u="sng" dirty="0" smtClean="0">
                <a:hlinkClick r:id="rId2"/>
              </a:rPr>
              <a:t> Educational Leadership- Coaching: The New Leadership Skill. </a:t>
            </a:r>
            <a:r>
              <a:rPr lang="en-US" dirty="0" smtClean="0">
                <a:hlinkClick r:id="rId2"/>
              </a:rPr>
              <a:t> (October 2011). ASCD. </a:t>
            </a:r>
            <a:endParaRPr lang="en-US" dirty="0" smtClean="0"/>
          </a:p>
          <a:p>
            <a:endParaRPr lang="en-US" dirty="0" smtClean="0"/>
          </a:p>
          <a:p>
            <a:pPr>
              <a:buFont typeface="Arial"/>
              <a:buChar char="•"/>
            </a:pPr>
            <a:r>
              <a:rPr lang="en-US" dirty="0" smtClean="0"/>
              <a:t> </a:t>
            </a:r>
            <a:r>
              <a:rPr lang="en-US" dirty="0" smtClean="0">
                <a:hlinkClick r:id="rId3"/>
              </a:rPr>
              <a:t>Jim Knight: Instructional Coaching Project</a:t>
            </a:r>
            <a:endParaRPr lang="en-US" dirty="0" smtClean="0"/>
          </a:p>
          <a:p>
            <a:endParaRPr lang="en-US" dirty="0" smtClean="0"/>
          </a:p>
          <a:p>
            <a:pPr>
              <a:buFont typeface="Arial"/>
              <a:buChar char="•"/>
            </a:pPr>
            <a:r>
              <a:rPr lang="en-US" dirty="0" smtClean="0"/>
              <a:t> </a:t>
            </a:r>
            <a:r>
              <a:rPr lang="en-US" dirty="0" smtClean="0">
                <a:hlinkClick r:id="rId4"/>
              </a:rPr>
              <a:t>Peer-Ed</a:t>
            </a:r>
            <a:endParaRPr lang="en-US" dirty="0" smtClean="0"/>
          </a:p>
          <a:p>
            <a:endParaRPr lang="en-US" dirty="0" smtClean="0"/>
          </a:p>
          <a:p>
            <a:pPr>
              <a:buFont typeface="Arial"/>
              <a:buChar char="•"/>
            </a:pPr>
            <a:r>
              <a:rPr lang="en-US" dirty="0" smtClean="0">
                <a:hlinkClick r:id="rId5"/>
              </a:rPr>
              <a:t> Wisconsin Peer Coaching Collaborative </a:t>
            </a:r>
            <a:r>
              <a:rPr lang="en-US" dirty="0" err="1" smtClean="0">
                <a:hlinkClick r:id="rId5"/>
              </a:rPr>
              <a:t>Wikispaces</a:t>
            </a:r>
            <a:endParaRPr lang="en-US" dirty="0" smtClean="0"/>
          </a:p>
          <a:p>
            <a:pPr>
              <a:buFont typeface="Arial"/>
              <a:buChar char="•"/>
            </a:pPr>
            <a:endParaRPr lang="en-US" dirty="0" smtClean="0"/>
          </a:p>
          <a:p>
            <a:pPr>
              <a:buFont typeface="Arial"/>
              <a:buChar char="•"/>
            </a:pPr>
            <a:r>
              <a:rPr lang="en-US" dirty="0" smtClean="0"/>
              <a:t> </a:t>
            </a:r>
            <a:r>
              <a:rPr lang="en-US" dirty="0" smtClean="0">
                <a:hlinkClick r:id="rId6"/>
              </a:rPr>
              <a:t>Learning Forward: Standards for Professional Learning</a:t>
            </a:r>
            <a:endParaRPr lang="en-US" dirty="0" smtClean="0"/>
          </a:p>
          <a:p>
            <a:endParaRPr lang="en-US" dirty="0" smtClean="0"/>
          </a:p>
          <a:p>
            <a:pPr>
              <a:buFont typeface="Arial"/>
              <a:buChar char="•"/>
            </a:pPr>
            <a:r>
              <a:rPr lang="en-US" dirty="0" smtClean="0"/>
              <a:t> Millard Peer Coaching Curriculum Resources- materials available by contacting </a:t>
            </a:r>
            <a:r>
              <a:rPr lang="en-US" dirty="0" smtClean="0">
                <a:hlinkClick r:id="rId7"/>
              </a:rPr>
              <a:t>Debbie Schraeder</a:t>
            </a:r>
            <a:endParaRPr lang="en-US"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7698" name="Rectangle 1"/>
          <p:cNvSpPr>
            <a:spLocks noGrp="1" noChangeArrowheads="1"/>
          </p:cNvSpPr>
          <p:nvPr>
            <p:ph type="title"/>
          </p:nvPr>
        </p:nvSpPr>
        <p:spPr>
          <a:xfrm>
            <a:off x="1143000" y="274638"/>
            <a:ext cx="7791450" cy="1143000"/>
          </a:xfrm>
        </p:spPr>
        <p:txBody>
          <a:bodyPr lIns="64291" tIns="32146" rIns="64291" bIns="32146">
            <a:normAutofit/>
          </a:bodyPr>
          <a:lstStyle/>
          <a:p>
            <a:pPr algn="ctr" eaLnBrk="1" hangingPunct="1"/>
            <a:r>
              <a:rPr lang="en-US" sz="4400" b="1" dirty="0">
                <a:latin typeface="Times"/>
                <a:cs typeface="Times"/>
              </a:rPr>
              <a:t>Processing:  3-2-1</a:t>
            </a:r>
          </a:p>
        </p:txBody>
      </p:sp>
      <p:sp>
        <p:nvSpPr>
          <p:cNvPr id="157699" name="Rectangle 2"/>
          <p:cNvSpPr>
            <a:spLocks noGrp="1" noChangeArrowheads="1"/>
          </p:cNvSpPr>
          <p:nvPr>
            <p:ph type="body" idx="1"/>
          </p:nvPr>
        </p:nvSpPr>
        <p:spPr>
          <a:xfrm>
            <a:off x="838200" y="1732360"/>
            <a:ext cx="8229600" cy="4304109"/>
          </a:xfrm>
        </p:spPr>
        <p:txBody>
          <a:bodyPr/>
          <a:lstStyle/>
          <a:p>
            <a:pPr marL="241093" indent="-53576" eaLnBrk="1" hangingPunct="1">
              <a:buNone/>
            </a:pPr>
            <a:r>
              <a:rPr lang="en-US" i="0" dirty="0" smtClean="0">
                <a:latin typeface="Times"/>
                <a:cs typeface="Times"/>
              </a:rPr>
              <a:t>Use </a:t>
            </a:r>
            <a:r>
              <a:rPr lang="en-US" i="0" dirty="0">
                <a:latin typeface="Times"/>
                <a:cs typeface="Times"/>
              </a:rPr>
              <a:t>the 3-2-1</a:t>
            </a:r>
            <a:r>
              <a:rPr lang="en-US" i="0" dirty="0" smtClean="0">
                <a:latin typeface="Times"/>
                <a:cs typeface="Times"/>
              </a:rPr>
              <a:t> section on your graphic organizer </a:t>
            </a:r>
            <a:r>
              <a:rPr lang="en-US" i="0" dirty="0">
                <a:latin typeface="Times"/>
                <a:cs typeface="Times"/>
              </a:rPr>
              <a:t>to jot down your thoughts</a:t>
            </a:r>
            <a:r>
              <a:rPr lang="en-US" i="0" dirty="0" smtClean="0">
                <a:latin typeface="Times"/>
                <a:cs typeface="Times"/>
              </a:rPr>
              <a:t>:</a:t>
            </a:r>
          </a:p>
          <a:p>
            <a:pPr marL="241093" indent="-53576" eaLnBrk="1" hangingPunct="1">
              <a:buNone/>
            </a:pPr>
            <a:endParaRPr lang="en-US" i="0" dirty="0" smtClean="0">
              <a:latin typeface="Times"/>
              <a:ea typeface="ヒラギノ明朝 ProN W6" charset="-128"/>
              <a:cs typeface="Times"/>
            </a:endParaRPr>
          </a:p>
          <a:p>
            <a:pPr lvl="1" eaLnBrk="1" hangingPunct="1">
              <a:spcAft>
                <a:spcPts val="2400"/>
              </a:spcAft>
              <a:defRPr/>
            </a:pPr>
            <a:r>
              <a:rPr lang="en-US" sz="3200" b="1" dirty="0" smtClean="0">
                <a:latin typeface="Times"/>
                <a:cs typeface="Times"/>
              </a:rPr>
              <a:t>3</a:t>
            </a:r>
            <a:r>
              <a:rPr lang="en-US" sz="3200" dirty="0" smtClean="0">
                <a:latin typeface="Times"/>
                <a:cs typeface="Times"/>
              </a:rPr>
              <a:t> things you learned today</a:t>
            </a:r>
          </a:p>
          <a:p>
            <a:pPr lvl="1" eaLnBrk="1" hangingPunct="1">
              <a:spcAft>
                <a:spcPts val="2400"/>
              </a:spcAft>
              <a:defRPr/>
            </a:pPr>
            <a:r>
              <a:rPr lang="en-US" sz="3200" b="1" dirty="0" smtClean="0">
                <a:latin typeface="Times"/>
                <a:cs typeface="Times"/>
              </a:rPr>
              <a:t>2</a:t>
            </a:r>
            <a:r>
              <a:rPr lang="en-US" sz="3200" dirty="0" smtClean="0">
                <a:latin typeface="Times"/>
                <a:cs typeface="Times"/>
              </a:rPr>
              <a:t> things that show the value of peer coaching</a:t>
            </a:r>
          </a:p>
          <a:p>
            <a:pPr lvl="1" eaLnBrk="1" hangingPunct="1">
              <a:spcAft>
                <a:spcPts val="2400"/>
              </a:spcAft>
              <a:defRPr/>
            </a:pPr>
            <a:r>
              <a:rPr lang="en-US" sz="3200" b="1" dirty="0" smtClean="0">
                <a:latin typeface="Times"/>
                <a:cs typeface="Times"/>
              </a:rPr>
              <a:t>1</a:t>
            </a:r>
            <a:r>
              <a:rPr lang="en-US" sz="3200" dirty="0" smtClean="0">
                <a:latin typeface="Times"/>
                <a:cs typeface="Times"/>
              </a:rPr>
              <a:t> question you still have about peer coaching</a:t>
            </a:r>
          </a:p>
          <a:p>
            <a:pPr marL="241093" indent="-53576" eaLnBrk="1" hangingPunct="1">
              <a:buBlip>
                <a:blip r:embed="rId2"/>
              </a:buBlip>
            </a:pPr>
            <a:endParaRPr lang="en-US" b="1" dirty="0">
              <a:ea typeface="ヒラギノ明朝 ProN W6" charset="-128"/>
              <a:cs typeface="ヒラギノ明朝 ProN W6" charset="-128"/>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1066800" y="76200"/>
            <a:ext cx="8077200" cy="1143000"/>
          </a:xfrm>
        </p:spPr>
        <p:txBody>
          <a:bodyPr>
            <a:normAutofit fontScale="90000"/>
          </a:bodyPr>
          <a:lstStyle/>
          <a:p>
            <a:pPr eaLnBrk="1" hangingPunct="1"/>
            <a:r>
              <a:rPr lang="en-US" sz="3200" dirty="0">
                <a:solidFill>
                  <a:schemeClr val="tx1"/>
                </a:solidFill>
                <a:latin typeface="Times"/>
                <a:cs typeface="Times"/>
              </a:rPr>
              <a:t>Please contact</a:t>
            </a:r>
            <a:r>
              <a:rPr lang="en-US" sz="3200" dirty="0" smtClean="0">
                <a:solidFill>
                  <a:schemeClr val="tx1"/>
                </a:solidFill>
                <a:latin typeface="Times"/>
                <a:cs typeface="Times"/>
              </a:rPr>
              <a:t> me </a:t>
            </a:r>
            <a:r>
              <a:rPr lang="en-US" sz="3200" dirty="0">
                <a:solidFill>
                  <a:schemeClr val="tx1"/>
                </a:solidFill>
                <a:latin typeface="Times"/>
                <a:cs typeface="Times"/>
              </a:rPr>
              <a:t>at ESU #3 if you have any questions, concerns, suggestions…</a:t>
            </a:r>
            <a:r>
              <a:rPr lang="en-US" sz="3200" dirty="0">
                <a:solidFill>
                  <a:schemeClr val="tx1"/>
                </a:solidFill>
              </a:rPr>
              <a:t/>
            </a:r>
            <a:br>
              <a:rPr lang="en-US" sz="3200" dirty="0">
                <a:solidFill>
                  <a:schemeClr val="tx1"/>
                </a:solidFill>
              </a:rPr>
            </a:br>
            <a:endParaRPr lang="en-US" sz="2400" dirty="0">
              <a:solidFill>
                <a:schemeClr val="tx1"/>
              </a:solidFill>
            </a:endParaRPr>
          </a:p>
        </p:txBody>
      </p:sp>
      <p:sp>
        <p:nvSpPr>
          <p:cNvPr id="75779" name="Rectangle 3"/>
          <p:cNvSpPr>
            <a:spLocks noChangeArrowheads="1"/>
          </p:cNvSpPr>
          <p:nvPr/>
        </p:nvSpPr>
        <p:spPr bwMode="auto">
          <a:xfrm>
            <a:off x="609600" y="1524000"/>
            <a:ext cx="7664450" cy="457200"/>
          </a:xfrm>
          <a:prstGeom prst="rect">
            <a:avLst/>
          </a:prstGeom>
          <a:noFill/>
          <a:ln w="9525">
            <a:noFill/>
            <a:miter lim="800000"/>
            <a:headEnd/>
            <a:tailEnd/>
          </a:ln>
        </p:spPr>
        <p:txBody>
          <a:bodyPr>
            <a:prstTxWarp prst="textNoShape">
              <a:avLst/>
            </a:prstTxWarp>
            <a:spAutoFit/>
          </a:bodyPr>
          <a:lstStyle/>
          <a:p>
            <a:endParaRPr lang="en-US"/>
          </a:p>
        </p:txBody>
      </p:sp>
      <p:sp>
        <p:nvSpPr>
          <p:cNvPr id="75782" name="Rectangle 6"/>
          <p:cNvSpPr>
            <a:spLocks noChangeArrowheads="1"/>
          </p:cNvSpPr>
          <p:nvPr/>
        </p:nvSpPr>
        <p:spPr bwMode="auto">
          <a:xfrm>
            <a:off x="3165792" y="1524000"/>
            <a:ext cx="3997008" cy="2062103"/>
          </a:xfrm>
          <a:prstGeom prst="rect">
            <a:avLst/>
          </a:prstGeom>
          <a:noFill/>
          <a:ln w="9525">
            <a:noFill/>
            <a:miter lim="800000"/>
            <a:headEnd/>
            <a:tailEnd/>
          </a:ln>
        </p:spPr>
        <p:txBody>
          <a:bodyPr wrap="none">
            <a:prstTxWarp prst="textNoShape">
              <a:avLst/>
            </a:prstTxWarp>
            <a:spAutoFit/>
          </a:bodyPr>
          <a:lstStyle/>
          <a:p>
            <a:pPr algn="ctr"/>
            <a:r>
              <a:rPr lang="en-US" sz="3200" b="1" dirty="0"/>
              <a:t>Debbie Schraeder</a:t>
            </a:r>
          </a:p>
          <a:p>
            <a:pPr algn="ctr"/>
            <a:r>
              <a:rPr lang="en-US" sz="3200" b="1" dirty="0"/>
              <a:t>402-597-4865</a:t>
            </a:r>
          </a:p>
          <a:p>
            <a:pPr algn="ctr"/>
            <a:r>
              <a:rPr lang="en-US" sz="3200" b="1" u="sng" dirty="0">
                <a:solidFill>
                  <a:schemeClr val="hlink"/>
                </a:solidFill>
              </a:rPr>
              <a:t>dschraeder@esu3.org</a:t>
            </a:r>
            <a:endParaRPr lang="en-US" sz="3200" b="1" dirty="0"/>
          </a:p>
          <a:p>
            <a:endParaRPr lang="en-US" sz="3200" dirty="0"/>
          </a:p>
        </p:txBody>
      </p:sp>
      <p:pic>
        <p:nvPicPr>
          <p:cNvPr id="9" name="Picture 8"/>
          <p:cNvPicPr>
            <a:picLocks noChangeAspect="1"/>
          </p:cNvPicPr>
          <p:nvPr/>
        </p:nvPicPr>
        <p:blipFill>
          <a:blip r:embed="rId3"/>
          <a:stretch>
            <a:fillRect/>
          </a:stretch>
        </p:blipFill>
        <p:spPr>
          <a:xfrm>
            <a:off x="1485292" y="1219200"/>
            <a:ext cx="1334107" cy="1497724"/>
          </a:xfrm>
          <a:prstGeom prst="rect">
            <a:avLst/>
          </a:prstGeom>
        </p:spPr>
      </p:pic>
      <p:pic>
        <p:nvPicPr>
          <p:cNvPr id="10" name="Picture 9"/>
          <p:cNvPicPr>
            <a:picLocks noChangeAspect="1"/>
          </p:cNvPicPr>
          <p:nvPr/>
        </p:nvPicPr>
        <p:blipFill>
          <a:blip r:embed="rId3"/>
          <a:stretch>
            <a:fillRect/>
          </a:stretch>
        </p:blipFill>
        <p:spPr>
          <a:xfrm>
            <a:off x="7543800" y="1219201"/>
            <a:ext cx="1357512" cy="1523999"/>
          </a:xfrm>
          <a:prstGeom prst="rect">
            <a:avLst/>
          </a:prstGeom>
        </p:spPr>
      </p:pic>
      <p:sp>
        <p:nvSpPr>
          <p:cNvPr id="11" name="TextBox 10"/>
          <p:cNvSpPr txBox="1">
            <a:spLocks noChangeArrowheads="1"/>
          </p:cNvSpPr>
          <p:nvPr/>
        </p:nvSpPr>
        <p:spPr bwMode="auto">
          <a:xfrm>
            <a:off x="1143000" y="2604528"/>
            <a:ext cx="7848600" cy="4253472"/>
          </a:xfrm>
          <a:prstGeom prst="rect">
            <a:avLst/>
          </a:prstGeom>
          <a:noFill/>
          <a:ln w="9525">
            <a:noFill/>
            <a:miter lim="800000"/>
            <a:headEnd/>
            <a:tailEnd/>
          </a:ln>
        </p:spPr>
        <p:txBody>
          <a:bodyPr wrap="square">
            <a:prstTxWarp prst="textNoShape">
              <a:avLst/>
            </a:prstTxWarp>
            <a:spAutoFit/>
          </a:bodyPr>
          <a:lstStyle/>
          <a:p>
            <a:pPr algn="ctr" eaLnBrk="1" hangingPunct="1">
              <a:spcBef>
                <a:spcPct val="20000"/>
              </a:spcBef>
              <a:buClr>
                <a:schemeClr val="tx2"/>
              </a:buClr>
              <a:buSzPct val="70000"/>
            </a:pPr>
            <a:endParaRPr lang="en-US" sz="5200" dirty="0" smtClean="0">
              <a:latin typeface="Times New Roman" charset="0"/>
              <a:ea typeface="Times New Roman" charset="0"/>
              <a:cs typeface="Times New Roman" charset="0"/>
            </a:endParaRPr>
          </a:p>
          <a:p>
            <a:pPr algn="ctr" eaLnBrk="1" hangingPunct="1">
              <a:spcBef>
                <a:spcPct val="20000"/>
              </a:spcBef>
              <a:buClr>
                <a:schemeClr val="tx2"/>
              </a:buClr>
              <a:buSzPct val="70000"/>
            </a:pPr>
            <a:endParaRPr lang="en-US" sz="1200" dirty="0" smtClean="0">
              <a:latin typeface="Times New Roman" charset="0"/>
              <a:ea typeface="Times New Roman" charset="0"/>
              <a:cs typeface="Times New Roman" charset="0"/>
            </a:endParaRPr>
          </a:p>
          <a:p>
            <a:pPr algn="ctr"/>
            <a:endParaRPr lang="en-US" sz="3600" dirty="0" smtClean="0">
              <a:latin typeface="Times New Roman" charset="0"/>
              <a:ea typeface="Times New Roman" charset="0"/>
              <a:cs typeface="Times New Roman" charset="0"/>
            </a:endParaRPr>
          </a:p>
          <a:p>
            <a:pPr algn="ctr"/>
            <a:r>
              <a:rPr lang="en-US" sz="3200" i="1" dirty="0" smtClean="0">
                <a:latin typeface="Times New Roman" charset="0"/>
                <a:ea typeface="Times New Roman" charset="0"/>
                <a:cs typeface="Times New Roman" charset="0"/>
              </a:rPr>
              <a:t>Peer coaching contributes to the transfer of training to help teachers teach students in ways which impact student achievement.</a:t>
            </a:r>
            <a:r>
              <a:rPr lang="en-US" sz="3200" dirty="0" smtClean="0">
                <a:latin typeface="Times New Roman" charset="0"/>
                <a:ea typeface="Times New Roman" charset="0"/>
                <a:cs typeface="Times New Roman" charset="0"/>
              </a:rPr>
              <a:t> </a:t>
            </a:r>
          </a:p>
          <a:p>
            <a:pPr algn="ctr"/>
            <a:endParaRPr lang="en-US" sz="1800" dirty="0" smtClean="0">
              <a:latin typeface="Times New Roman" charset="0"/>
              <a:ea typeface="Times New Roman" charset="0"/>
              <a:cs typeface="Times New Roman" charset="0"/>
            </a:endParaRPr>
          </a:p>
          <a:p>
            <a:pPr algn="ctr"/>
            <a:endParaRPr lang="en-US" sz="1800" dirty="0" smtClean="0">
              <a:latin typeface="Times New Roman" charset="0"/>
              <a:ea typeface="Times New Roman" charset="0"/>
              <a:cs typeface="Times New Roman" charset="0"/>
            </a:endParaRPr>
          </a:p>
          <a:p>
            <a:pPr algn="ctr"/>
            <a:r>
              <a:rPr lang="en-US" sz="1800" dirty="0" smtClean="0">
                <a:latin typeface="Times New Roman" charset="0"/>
                <a:ea typeface="Times New Roman" charset="0"/>
                <a:cs typeface="Times New Roman" charset="0"/>
              </a:rPr>
              <a:t>Adapted </a:t>
            </a:r>
            <a:r>
              <a:rPr lang="en-US" sz="1800" dirty="0">
                <a:latin typeface="Times New Roman" charset="0"/>
                <a:ea typeface="Times New Roman" charset="0"/>
                <a:cs typeface="Times New Roman" charset="0"/>
              </a:rPr>
              <a:t>from: Joyce, B. &amp; Showers, B. </a:t>
            </a:r>
            <a:r>
              <a:rPr lang="en-US" sz="1800" i="1" dirty="0">
                <a:latin typeface="Times New Roman" charset="0"/>
                <a:ea typeface="Times New Roman" charset="0"/>
                <a:cs typeface="Times New Roman" charset="0"/>
              </a:rPr>
              <a:t>Designing Training and Peer Coaching: Our needs for learning</a:t>
            </a:r>
            <a:r>
              <a:rPr lang="en-US" sz="1800" dirty="0">
                <a:latin typeface="Times New Roman" charset="0"/>
                <a:ea typeface="Times New Roman" charset="0"/>
                <a:cs typeface="Times New Roman" charset="0"/>
              </a:rPr>
              <a:t>, (3rd ed., 2002)Alexandria, VA: ASCD.</a:t>
            </a:r>
            <a:endParaRPr lang="en-US" sz="1800" dirty="0">
              <a:ea typeface="Times New Roman" charset="0"/>
              <a:cs typeface="Times New Roman"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066800" y="228600"/>
            <a:ext cx="7707313" cy="1127125"/>
          </a:xfrm>
        </p:spPr>
        <p:txBody>
          <a:bodyPr>
            <a:normAutofit fontScale="90000"/>
          </a:bodyPr>
          <a:lstStyle/>
          <a:p>
            <a:pPr eaLnBrk="1" hangingPunct="1">
              <a:defRPr/>
            </a:pPr>
            <a:r>
              <a:rPr lang="en-US" dirty="0">
                <a:latin typeface="Times"/>
                <a:ea typeface="+mj-ea"/>
                <a:cs typeface="Times"/>
              </a:rPr>
              <a:t>Chalk Talk: A Silent Reflection</a:t>
            </a:r>
            <a:br>
              <a:rPr lang="en-US" dirty="0">
                <a:latin typeface="Times"/>
                <a:ea typeface="+mj-ea"/>
                <a:cs typeface="Times"/>
              </a:rPr>
            </a:br>
            <a:r>
              <a:rPr lang="en-US" i="1" dirty="0">
                <a:latin typeface="Times"/>
                <a:ea typeface="+mj-ea"/>
                <a:cs typeface="Times"/>
              </a:rPr>
              <a:t>The value of Peer Coaching</a:t>
            </a:r>
          </a:p>
        </p:txBody>
      </p:sp>
      <p:sp>
        <p:nvSpPr>
          <p:cNvPr id="28675" name="Rectangle 3"/>
          <p:cNvSpPr>
            <a:spLocks noGrp="1" noChangeArrowheads="1"/>
          </p:cNvSpPr>
          <p:nvPr>
            <p:ph type="body" idx="1"/>
          </p:nvPr>
        </p:nvSpPr>
        <p:spPr>
          <a:xfrm>
            <a:off x="1143000" y="2249487"/>
            <a:ext cx="3352800" cy="3236913"/>
          </a:xfrm>
        </p:spPr>
        <p:txBody>
          <a:bodyPr/>
          <a:lstStyle/>
          <a:p>
            <a:pPr eaLnBrk="1" hangingPunct="1">
              <a:defRPr/>
            </a:pPr>
            <a:r>
              <a:rPr lang="en-US" dirty="0">
                <a:latin typeface="Times"/>
                <a:ea typeface="+mn-ea"/>
                <a:cs typeface="Times"/>
              </a:rPr>
              <a:t>Marker</a:t>
            </a:r>
          </a:p>
          <a:p>
            <a:pPr eaLnBrk="1" hangingPunct="1">
              <a:defRPr/>
            </a:pPr>
            <a:r>
              <a:rPr lang="en-US" dirty="0">
                <a:latin typeface="Times"/>
                <a:ea typeface="+mn-ea"/>
                <a:cs typeface="Times"/>
              </a:rPr>
              <a:t>Respond silently</a:t>
            </a:r>
          </a:p>
          <a:p>
            <a:pPr lvl="1" eaLnBrk="1" hangingPunct="1">
              <a:defRPr/>
            </a:pPr>
            <a:r>
              <a:rPr lang="en-US" dirty="0">
                <a:latin typeface="Times"/>
                <a:cs typeface="Times"/>
              </a:rPr>
              <a:t>Circle </a:t>
            </a:r>
          </a:p>
          <a:p>
            <a:pPr lvl="1" eaLnBrk="1" hangingPunct="1">
              <a:defRPr/>
            </a:pPr>
            <a:r>
              <a:rPr lang="en-US" dirty="0">
                <a:latin typeface="Times"/>
                <a:cs typeface="Times"/>
              </a:rPr>
              <a:t>Add a note</a:t>
            </a:r>
          </a:p>
          <a:p>
            <a:pPr lvl="1" eaLnBrk="1" hangingPunct="1">
              <a:defRPr/>
            </a:pPr>
            <a:r>
              <a:rPr lang="en-US" dirty="0">
                <a:latin typeface="Times"/>
                <a:cs typeface="Times"/>
              </a:rPr>
              <a:t>Connect ideas</a:t>
            </a:r>
          </a:p>
          <a:p>
            <a:pPr eaLnBrk="1" hangingPunct="1">
              <a:buFont typeface="Wingdings" charset="2"/>
              <a:buNone/>
              <a:defRPr/>
            </a:pPr>
            <a:endParaRPr lang="en-US" dirty="0">
              <a:ea typeface="+mn-ea"/>
              <a:cs typeface="+mn-cs"/>
            </a:endParaRPr>
          </a:p>
        </p:txBody>
      </p:sp>
      <p:pic>
        <p:nvPicPr>
          <p:cNvPr id="104452" name="Picture 4" descr="chalktalk3"/>
          <p:cNvPicPr>
            <a:picLocks noChangeAspect="1" noChangeArrowheads="1"/>
          </p:cNvPicPr>
          <p:nvPr/>
        </p:nvPicPr>
        <p:blipFill>
          <a:blip r:embed="rId3"/>
          <a:srcRect/>
          <a:stretch>
            <a:fillRect/>
          </a:stretch>
        </p:blipFill>
        <p:spPr bwMode="auto">
          <a:xfrm>
            <a:off x="4511434" y="1752600"/>
            <a:ext cx="4632566" cy="3733800"/>
          </a:xfrm>
          <a:prstGeom prst="rect">
            <a:avLst/>
          </a:prstGeom>
          <a:noFill/>
          <a:ln w="9525">
            <a:solidFill>
              <a:srgbClr val="000000"/>
            </a:solidFill>
            <a:miter lim="800000"/>
            <a:headEnd/>
            <a:tailEnd/>
          </a:ln>
        </p:spPr>
      </p:pic>
      <p:sp>
        <p:nvSpPr>
          <p:cNvPr id="28677" name="Text Box 5"/>
          <p:cNvSpPr txBox="1">
            <a:spLocks noChangeArrowheads="1"/>
          </p:cNvSpPr>
          <p:nvPr/>
        </p:nvSpPr>
        <p:spPr bwMode="auto">
          <a:xfrm>
            <a:off x="990600" y="6135687"/>
            <a:ext cx="8001000" cy="646113"/>
          </a:xfrm>
          <a:prstGeom prst="rect">
            <a:avLst/>
          </a:prstGeom>
          <a:noFill/>
          <a:ln w="9525">
            <a:noFill/>
            <a:miter lim="800000"/>
            <a:headEnd/>
            <a:tailEnd/>
          </a:ln>
          <a:effectLst/>
        </p:spPr>
        <p:txBody>
          <a:bodyPr wrap="square" lIns="91436" tIns="45718" rIns="91436" bIns="45718">
            <a:prstTxWarp prst="textNoShape">
              <a:avLst/>
            </a:prstTxWarp>
            <a:spAutoFit/>
          </a:bodyPr>
          <a:lstStyle/>
          <a:p>
            <a:pPr marL="1028700" indent="-455613" algn="ctr">
              <a:spcBef>
                <a:spcPct val="50000"/>
              </a:spcBef>
              <a:defRPr/>
            </a:pPr>
            <a:r>
              <a:rPr lang="en-US" sz="1400" i="1" dirty="0">
                <a:effectLst>
                  <a:outerShdw blurRad="38100" dist="38100" dir="2700000" algn="tl">
                    <a:srgbClr val="000000"/>
                  </a:outerShdw>
                </a:effectLst>
              </a:rPr>
              <a:t>Microsoft Peer Coaching 2006</a:t>
            </a:r>
            <a:r>
              <a:rPr lang="en-US" sz="1400" dirty="0">
                <a:effectLst>
                  <a:outerShdw blurRad="38100" dist="38100" dir="2700000" algn="tl">
                    <a:srgbClr val="000000"/>
                  </a:outerShdw>
                </a:effectLst>
              </a:rPr>
              <a:t> </a:t>
            </a:r>
            <a:r>
              <a:rPr lang="en-US" sz="1400" i="1" dirty="0">
                <a:effectLst>
                  <a:outerShdw blurRad="38100" dist="38100" dir="2700000" algn="tl">
                    <a:srgbClr val="000000"/>
                  </a:outerShdw>
                </a:effectLst>
              </a:rPr>
              <a:t>v2</a:t>
            </a:r>
            <a:r>
              <a:rPr lang="en-US" sz="1400" dirty="0">
                <a:effectLst>
                  <a:outerShdw blurRad="38100" dist="38100" dir="2700000" algn="tl">
                    <a:srgbClr val="000000"/>
                  </a:outerShdw>
                </a:effectLst>
              </a:rPr>
              <a:t> Session 3</a:t>
            </a:r>
          </a:p>
          <a:p>
            <a:pPr marL="1028700" indent="-455613" algn="ctr">
              <a:spcBef>
                <a:spcPct val="50000"/>
              </a:spcBef>
              <a:defRPr/>
            </a:pPr>
            <a:r>
              <a:rPr lang="en-US" sz="1400" dirty="0">
                <a:effectLst>
                  <a:outerShdw blurRad="38100" dist="38100" dir="2700000" algn="tl">
                    <a:srgbClr val="000000"/>
                  </a:outerShdw>
                </a:effectLst>
              </a:rPr>
              <a:t>Adapted from the Chalk Talk Protocol Coalition of Essential Schools Northwest  (2002)</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9074" name="Text Box 2"/>
          <p:cNvSpPr txBox="1">
            <a:spLocks noChangeArrowheads="1"/>
          </p:cNvSpPr>
          <p:nvPr/>
        </p:nvSpPr>
        <p:spPr bwMode="auto">
          <a:xfrm>
            <a:off x="685800" y="838200"/>
            <a:ext cx="7696200" cy="641350"/>
          </a:xfrm>
          <a:prstGeom prst="rect">
            <a:avLst/>
          </a:prstGeom>
          <a:noFill/>
          <a:ln w="9525">
            <a:noFill/>
            <a:miter lim="800000"/>
            <a:headEnd/>
            <a:tailEnd/>
          </a:ln>
        </p:spPr>
        <p:txBody>
          <a:bodyPr>
            <a:prstTxWarp prst="textNoShape">
              <a:avLst/>
            </a:prstTxWarp>
            <a:spAutoFit/>
          </a:bodyPr>
          <a:lstStyle/>
          <a:p>
            <a:pPr>
              <a:spcBef>
                <a:spcPct val="50000"/>
              </a:spcBef>
              <a:buFontTx/>
              <a:buChar char="•"/>
            </a:pPr>
            <a:endParaRPr lang="en-US" sz="3600"/>
          </a:p>
        </p:txBody>
      </p:sp>
      <p:sp>
        <p:nvSpPr>
          <p:cNvPr id="31747" name="Text Box 3"/>
          <p:cNvSpPr txBox="1">
            <a:spLocks noChangeArrowheads="1"/>
          </p:cNvSpPr>
          <p:nvPr/>
        </p:nvSpPr>
        <p:spPr bwMode="auto">
          <a:xfrm>
            <a:off x="2286000" y="457200"/>
            <a:ext cx="5257800" cy="830997"/>
          </a:xfrm>
          <a:prstGeom prst="rect">
            <a:avLst/>
          </a:prstGeom>
          <a:noFill/>
          <a:ln w="9525">
            <a:noFill/>
            <a:miter lim="800000"/>
            <a:headEnd/>
            <a:tailEnd/>
          </a:ln>
        </p:spPr>
        <p:txBody>
          <a:bodyPr>
            <a:prstTxWarp prst="textNoShape">
              <a:avLst/>
            </a:prstTxWarp>
            <a:spAutoFit/>
          </a:bodyPr>
          <a:lstStyle/>
          <a:p>
            <a:pPr algn="ctr">
              <a:spcBef>
                <a:spcPct val="50000"/>
              </a:spcBef>
            </a:pPr>
            <a:r>
              <a:rPr lang="en-US" sz="4800" dirty="0"/>
              <a:t>Agenda</a:t>
            </a:r>
          </a:p>
        </p:txBody>
      </p:sp>
      <p:sp>
        <p:nvSpPr>
          <p:cNvPr id="31748" name="Text Box 4"/>
          <p:cNvSpPr txBox="1">
            <a:spLocks noChangeArrowheads="1"/>
          </p:cNvSpPr>
          <p:nvPr/>
        </p:nvSpPr>
        <p:spPr bwMode="auto">
          <a:xfrm>
            <a:off x="1295400" y="1447800"/>
            <a:ext cx="7848600" cy="4008277"/>
          </a:xfrm>
          <a:prstGeom prst="rect">
            <a:avLst/>
          </a:prstGeom>
          <a:noFill/>
          <a:ln w="9525">
            <a:noFill/>
            <a:miter lim="800000"/>
            <a:headEnd/>
            <a:tailEnd/>
          </a:ln>
        </p:spPr>
        <p:txBody>
          <a:bodyPr>
            <a:prstTxWarp prst="textNoShape">
              <a:avLst/>
            </a:prstTxWarp>
            <a:spAutoFit/>
          </a:bodyPr>
          <a:lstStyle/>
          <a:p>
            <a:pPr>
              <a:lnSpc>
                <a:spcPct val="80000"/>
              </a:lnSpc>
              <a:spcAft>
                <a:spcPts val="1200"/>
              </a:spcAft>
            </a:pPr>
            <a:endParaRPr lang="en-US" sz="3600" dirty="0">
              <a:solidFill>
                <a:srgbClr val="000000"/>
              </a:solidFill>
              <a:latin typeface="Times"/>
              <a:cs typeface="Times"/>
            </a:endParaRPr>
          </a:p>
          <a:p>
            <a:pPr>
              <a:lnSpc>
                <a:spcPct val="80000"/>
              </a:lnSpc>
              <a:spcAft>
                <a:spcPts val="1200"/>
              </a:spcAft>
              <a:buFont typeface="Times" charset="0"/>
              <a:buChar char="•"/>
            </a:pPr>
            <a:r>
              <a:rPr lang="en-US" sz="3600" dirty="0">
                <a:solidFill>
                  <a:srgbClr val="000000"/>
                </a:solidFill>
                <a:latin typeface="Times"/>
                <a:cs typeface="Times"/>
              </a:rPr>
              <a:t>Peer Coaching: </a:t>
            </a:r>
            <a:r>
              <a:rPr lang="en-US" sz="3600" i="1" dirty="0">
                <a:solidFill>
                  <a:srgbClr val="000000"/>
                </a:solidFill>
                <a:latin typeface="Times"/>
                <a:cs typeface="Times"/>
              </a:rPr>
              <a:t>What is It? </a:t>
            </a:r>
          </a:p>
          <a:p>
            <a:pPr>
              <a:lnSpc>
                <a:spcPct val="80000"/>
              </a:lnSpc>
              <a:spcAft>
                <a:spcPts val="1200"/>
              </a:spcAft>
              <a:buFont typeface="Times" charset="0"/>
              <a:buChar char="•"/>
            </a:pPr>
            <a:endParaRPr lang="en-US" sz="3600" dirty="0">
              <a:solidFill>
                <a:srgbClr val="000000"/>
              </a:solidFill>
              <a:latin typeface="Times"/>
              <a:cs typeface="Times"/>
            </a:endParaRPr>
          </a:p>
          <a:p>
            <a:pPr>
              <a:lnSpc>
                <a:spcPct val="80000"/>
              </a:lnSpc>
              <a:spcAft>
                <a:spcPts val="1200"/>
              </a:spcAft>
              <a:buFont typeface="Times" charset="0"/>
              <a:buChar char="•"/>
            </a:pPr>
            <a:r>
              <a:rPr lang="en-US" sz="3600" dirty="0">
                <a:solidFill>
                  <a:srgbClr val="000000"/>
                </a:solidFill>
                <a:latin typeface="Times"/>
                <a:cs typeface="Times"/>
              </a:rPr>
              <a:t>Peer Coaching: </a:t>
            </a:r>
            <a:r>
              <a:rPr lang="en-US" sz="3600" i="1" dirty="0">
                <a:solidFill>
                  <a:srgbClr val="000000"/>
                </a:solidFill>
                <a:latin typeface="Times"/>
                <a:cs typeface="Times"/>
              </a:rPr>
              <a:t>Research Review</a:t>
            </a:r>
          </a:p>
          <a:p>
            <a:pPr>
              <a:lnSpc>
                <a:spcPct val="80000"/>
              </a:lnSpc>
              <a:spcAft>
                <a:spcPts val="1200"/>
              </a:spcAft>
            </a:pPr>
            <a:endParaRPr lang="en-US" sz="3600" dirty="0">
              <a:solidFill>
                <a:srgbClr val="000000"/>
              </a:solidFill>
              <a:latin typeface="Times"/>
              <a:cs typeface="Times"/>
            </a:endParaRPr>
          </a:p>
          <a:p>
            <a:pPr>
              <a:lnSpc>
                <a:spcPct val="80000"/>
              </a:lnSpc>
              <a:spcAft>
                <a:spcPts val="1200"/>
              </a:spcAft>
              <a:buFont typeface="Times" charset="0"/>
              <a:buChar char="•"/>
            </a:pPr>
            <a:r>
              <a:rPr lang="en-US" sz="3600" dirty="0">
                <a:solidFill>
                  <a:srgbClr val="000000"/>
                </a:solidFill>
                <a:latin typeface="Times"/>
                <a:cs typeface="Times"/>
              </a:rPr>
              <a:t>Peer Coaching: </a:t>
            </a:r>
            <a:r>
              <a:rPr lang="en-US" sz="3600" i="1" dirty="0">
                <a:solidFill>
                  <a:srgbClr val="000000"/>
                </a:solidFill>
                <a:latin typeface="Times"/>
                <a:cs typeface="Times"/>
              </a:rPr>
              <a:t>Why do it?</a:t>
            </a:r>
          </a:p>
          <a:p>
            <a:pPr>
              <a:lnSpc>
                <a:spcPct val="80000"/>
              </a:lnSpc>
            </a:pPr>
            <a:endParaRPr lang="en-US" sz="2600" dirty="0">
              <a:solidFill>
                <a:srgbClr val="000000"/>
              </a:solidFill>
              <a:latin typeface="Palatino"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25907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074" grpId="0" build="p" autoUpdateAnimBg="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le 1"/>
          <p:cNvSpPr>
            <a:spLocks noGrp="1"/>
          </p:cNvSpPr>
          <p:nvPr>
            <p:ph type="title"/>
          </p:nvPr>
        </p:nvSpPr>
        <p:spPr>
          <a:xfrm>
            <a:off x="1371600" y="76200"/>
            <a:ext cx="7499350" cy="1143000"/>
          </a:xfrm>
        </p:spPr>
        <p:txBody>
          <a:bodyPr/>
          <a:lstStyle/>
          <a:p>
            <a:pPr algn="ctr" eaLnBrk="1" fontAlgn="auto" hangingPunct="1">
              <a:spcAft>
                <a:spcPts val="0"/>
              </a:spcAft>
              <a:defRPr/>
            </a:pPr>
            <a:r>
              <a:rPr lang="en-US" dirty="0">
                <a:solidFill>
                  <a:schemeClr val="tx2">
                    <a:satMod val="130000"/>
                  </a:schemeClr>
                </a:solidFill>
                <a:latin typeface="Times"/>
                <a:cs typeface="Times"/>
              </a:rPr>
              <a:t>Graphic Organizer</a:t>
            </a:r>
          </a:p>
        </p:txBody>
      </p:sp>
      <p:pic>
        <p:nvPicPr>
          <p:cNvPr id="4" name="Picture 3" descr="PeerCoachingOverview_GO_page1.pdf"/>
          <p:cNvPicPr>
            <a:picLocks noChangeAspect="1"/>
          </p:cNvPicPr>
          <p:nvPr/>
        </p:nvPicPr>
        <mc:AlternateContent>
          <mc:Choice xmlns:ma="http://schemas.microsoft.com/office/mac/drawingml/2008/main" Requires="ma">
            <p:blipFill>
              <a:blip r:embed="rId3"/>
              <a:stretch>
                <a:fillRect/>
              </a:stretch>
            </p:blipFill>
          </mc:Choice>
          <mc:Fallback>
            <p:blipFill>
              <a:blip r:embed="rId4"/>
              <a:stretch>
                <a:fillRect/>
              </a:stretch>
            </p:blipFill>
          </mc:Fallback>
        </mc:AlternateContent>
        <p:spPr>
          <a:xfrm>
            <a:off x="1141410" y="1400917"/>
            <a:ext cx="3863546" cy="4999883"/>
          </a:xfrm>
          <a:prstGeom prst="rect">
            <a:avLst/>
          </a:prstGeom>
          <a:ln>
            <a:solidFill>
              <a:schemeClr val="tx1"/>
            </a:solidFill>
          </a:ln>
        </p:spPr>
      </p:pic>
      <p:pic>
        <p:nvPicPr>
          <p:cNvPr id="5" name="Picture 4" descr="PeerCoachingOverview_GO_page2.pdf"/>
          <p:cNvPicPr>
            <a:picLocks noChangeAspect="1"/>
          </p:cNvPicPr>
          <p:nvPr/>
        </p:nvPicPr>
        <mc:AlternateContent>
          <mc:Choice xmlns:ma="http://schemas.microsoft.com/office/mac/drawingml/2008/main" Requires="ma">
            <p:blipFill>
              <a:blip r:embed="rId5"/>
              <a:stretch>
                <a:fillRect/>
              </a:stretch>
            </p:blipFill>
          </mc:Choice>
          <mc:Fallback>
            <p:blipFill>
              <a:blip r:embed="rId6"/>
              <a:stretch>
                <a:fillRect/>
              </a:stretch>
            </p:blipFill>
          </mc:Fallback>
        </mc:AlternateContent>
        <p:spPr>
          <a:xfrm>
            <a:off x="5128054" y="1400917"/>
            <a:ext cx="3863546" cy="4999883"/>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9938" name="Picture 5"/>
          <p:cNvPicPr>
            <a:picLocks noChangeAspect="1" noChangeArrowheads="1"/>
          </p:cNvPicPr>
          <p:nvPr/>
        </p:nvPicPr>
        <p:blipFill>
          <a:blip r:embed="rId3">
            <a:lum bright="70000" contrast="-70000"/>
          </a:blip>
          <a:srcRect/>
          <a:stretch>
            <a:fillRect/>
          </a:stretch>
        </p:blipFill>
        <p:spPr bwMode="auto">
          <a:xfrm>
            <a:off x="990600" y="1352550"/>
            <a:ext cx="6934200" cy="5199063"/>
          </a:xfrm>
          <a:prstGeom prst="rect">
            <a:avLst/>
          </a:prstGeom>
          <a:noFill/>
          <a:ln w="9525">
            <a:noFill/>
            <a:miter lim="800000"/>
            <a:headEnd/>
            <a:tailEnd/>
          </a:ln>
        </p:spPr>
      </p:pic>
      <p:sp>
        <p:nvSpPr>
          <p:cNvPr id="53251" name="Rectangle 2"/>
          <p:cNvSpPr>
            <a:spLocks noGrp="1" noChangeArrowheads="1"/>
          </p:cNvSpPr>
          <p:nvPr>
            <p:ph type="title"/>
          </p:nvPr>
        </p:nvSpPr>
        <p:spPr>
          <a:xfrm>
            <a:off x="1066800" y="457200"/>
            <a:ext cx="8077200" cy="1143000"/>
          </a:xfrm>
        </p:spPr>
        <p:txBody>
          <a:bodyPr>
            <a:normAutofit fontScale="90000"/>
          </a:bodyPr>
          <a:lstStyle/>
          <a:p>
            <a:pPr eaLnBrk="1" fontAlgn="auto" hangingPunct="1">
              <a:spcAft>
                <a:spcPts val="0"/>
              </a:spcAft>
              <a:defRPr/>
            </a:pPr>
            <a:r>
              <a:rPr lang="en-US" sz="6000" dirty="0">
                <a:solidFill>
                  <a:schemeClr val="tx2">
                    <a:satMod val="130000"/>
                  </a:schemeClr>
                </a:solidFill>
                <a:latin typeface="Times"/>
                <a:ea typeface="+mj-ea"/>
                <a:cs typeface="Times"/>
              </a:rPr>
              <a:t>Taking it to the next level…</a:t>
            </a:r>
            <a:endParaRPr lang="en-US" dirty="0">
              <a:solidFill>
                <a:schemeClr val="tx2">
                  <a:satMod val="130000"/>
                </a:schemeClr>
              </a:solidFill>
              <a:latin typeface="Times"/>
              <a:ea typeface="+mj-ea"/>
              <a:cs typeface="Times"/>
            </a:endParaRPr>
          </a:p>
        </p:txBody>
      </p:sp>
      <p:sp>
        <p:nvSpPr>
          <p:cNvPr id="39940" name="Rectangle 4"/>
          <p:cNvSpPr>
            <a:spLocks noChangeArrowheads="1"/>
          </p:cNvSpPr>
          <p:nvPr/>
        </p:nvSpPr>
        <p:spPr bwMode="auto">
          <a:xfrm>
            <a:off x="3048000" y="1676400"/>
            <a:ext cx="4684713" cy="4781550"/>
          </a:xfrm>
          <a:prstGeom prst="rect">
            <a:avLst/>
          </a:prstGeom>
          <a:noFill/>
          <a:ln w="9525">
            <a:noFill/>
            <a:miter lim="800000"/>
            <a:headEnd/>
            <a:tailEnd/>
          </a:ln>
        </p:spPr>
        <p:txBody>
          <a:bodyPr wrap="none">
            <a:prstTxWarp prst="textNoShape">
              <a:avLst/>
            </a:prstTxWarp>
            <a:spAutoFit/>
          </a:bodyPr>
          <a:lstStyle/>
          <a:p>
            <a:pPr>
              <a:buFontTx/>
              <a:buChar char="-"/>
            </a:pPr>
            <a:r>
              <a:rPr lang="en-US" sz="4400" dirty="0"/>
              <a:t> Beyond mentoring</a:t>
            </a:r>
          </a:p>
          <a:p>
            <a:pPr>
              <a:buFontTx/>
              <a:buChar char="-"/>
            </a:pPr>
            <a:endParaRPr lang="en-US" sz="4400" dirty="0"/>
          </a:p>
          <a:p>
            <a:pPr>
              <a:buFontTx/>
              <a:buChar char="-"/>
            </a:pPr>
            <a:r>
              <a:rPr lang="en-US" sz="4400" dirty="0"/>
              <a:t> Peer/peer</a:t>
            </a:r>
          </a:p>
          <a:p>
            <a:pPr>
              <a:buFontTx/>
              <a:buChar char="-"/>
            </a:pPr>
            <a:endParaRPr lang="en-US" sz="4400" dirty="0"/>
          </a:p>
          <a:p>
            <a:pPr>
              <a:buFontTx/>
              <a:buChar char="-"/>
            </a:pPr>
            <a:r>
              <a:rPr lang="en-US" sz="4400" dirty="0"/>
              <a:t>Application</a:t>
            </a:r>
          </a:p>
          <a:p>
            <a:pPr>
              <a:buFontTx/>
              <a:buChar char="-"/>
            </a:pPr>
            <a:endParaRPr lang="en-US" sz="4400" dirty="0"/>
          </a:p>
          <a:p>
            <a:pPr>
              <a:buFontTx/>
              <a:buChar char="-"/>
            </a:pPr>
            <a:r>
              <a:rPr lang="en-US" sz="4400" dirty="0"/>
              <a:t>Collaboration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1986" name="Picture 5"/>
          <p:cNvPicPr>
            <a:picLocks noChangeAspect="1" noChangeArrowheads="1"/>
          </p:cNvPicPr>
          <p:nvPr/>
        </p:nvPicPr>
        <p:blipFill>
          <a:blip r:embed="rId3">
            <a:lum bright="80000" contrast="-32000"/>
          </a:blip>
          <a:srcRect/>
          <a:stretch>
            <a:fillRect/>
          </a:stretch>
        </p:blipFill>
        <p:spPr bwMode="auto">
          <a:xfrm>
            <a:off x="1295400" y="1905000"/>
            <a:ext cx="7239000" cy="4316413"/>
          </a:xfrm>
          <a:prstGeom prst="rect">
            <a:avLst/>
          </a:prstGeom>
          <a:noFill/>
          <a:ln w="9525">
            <a:noFill/>
            <a:miter lim="800000"/>
            <a:headEnd/>
            <a:tailEnd/>
          </a:ln>
        </p:spPr>
      </p:pic>
      <p:sp>
        <p:nvSpPr>
          <p:cNvPr id="41987" name="Rectangle 2"/>
          <p:cNvSpPr>
            <a:spLocks noChangeArrowheads="1"/>
          </p:cNvSpPr>
          <p:nvPr/>
        </p:nvSpPr>
        <p:spPr bwMode="auto">
          <a:xfrm>
            <a:off x="0" y="0"/>
            <a:ext cx="9144000" cy="6001643"/>
          </a:xfrm>
          <a:prstGeom prst="rect">
            <a:avLst/>
          </a:prstGeom>
          <a:noFill/>
          <a:ln w="9525">
            <a:noFill/>
            <a:miter lim="800000"/>
            <a:headEnd/>
            <a:tailEnd/>
          </a:ln>
        </p:spPr>
        <p:txBody>
          <a:bodyPr>
            <a:prstTxWarp prst="textNoShape">
              <a:avLst/>
            </a:prstTxWarp>
            <a:spAutoFit/>
          </a:bodyPr>
          <a:lstStyle/>
          <a:p>
            <a:endParaRPr lang="en-US" sz="7200" b="1" dirty="0">
              <a:solidFill>
                <a:srgbClr val="000000"/>
              </a:solidFill>
            </a:endParaRPr>
          </a:p>
          <a:p>
            <a:pPr algn="ctr"/>
            <a:r>
              <a:rPr lang="en-US" sz="7200" b="1" dirty="0">
                <a:solidFill>
                  <a:srgbClr val="000000"/>
                </a:solidFill>
              </a:rPr>
              <a:t>Peer Coaching </a:t>
            </a:r>
          </a:p>
          <a:p>
            <a:pPr algn="ctr"/>
            <a:r>
              <a:rPr lang="en-US" b="1" dirty="0">
                <a:solidFill>
                  <a:srgbClr val="000000"/>
                </a:solidFill>
              </a:rPr>
              <a:t>(aka analysis, enrichment, and collaboration) </a:t>
            </a:r>
          </a:p>
          <a:p>
            <a:pPr algn="ctr"/>
            <a:endParaRPr lang="en-US" b="1" dirty="0">
              <a:solidFill>
                <a:srgbClr val="000000"/>
              </a:solidFill>
            </a:endParaRPr>
          </a:p>
          <a:p>
            <a:pPr algn="ctr"/>
            <a:r>
              <a:rPr lang="en-US" sz="2800" dirty="0">
                <a:solidFill>
                  <a:srgbClr val="000000"/>
                </a:solidFill>
              </a:rPr>
              <a:t>is a confidential, structured process by</a:t>
            </a:r>
          </a:p>
          <a:p>
            <a:pPr algn="ctr"/>
            <a:r>
              <a:rPr lang="en-US" sz="2800" dirty="0">
                <a:solidFill>
                  <a:srgbClr val="000000"/>
                </a:solidFill>
              </a:rPr>
              <a:t>which teachers collaborate with a focus </a:t>
            </a:r>
          </a:p>
          <a:p>
            <a:pPr algn="ctr"/>
            <a:r>
              <a:rPr lang="en-US" sz="2800" dirty="0">
                <a:solidFill>
                  <a:srgbClr val="000000"/>
                </a:solidFill>
              </a:rPr>
              <a:t>of improving and enriching specific </a:t>
            </a:r>
          </a:p>
          <a:p>
            <a:pPr algn="ctr"/>
            <a:r>
              <a:rPr lang="en-US" sz="2800" dirty="0">
                <a:solidFill>
                  <a:srgbClr val="000000"/>
                </a:solidFill>
              </a:rPr>
              <a:t>teaching strategies.  The ultimate goal of </a:t>
            </a:r>
          </a:p>
          <a:p>
            <a:pPr algn="ctr"/>
            <a:r>
              <a:rPr lang="en-US" sz="2800" dirty="0">
                <a:solidFill>
                  <a:srgbClr val="000000"/>
                </a:solidFill>
              </a:rPr>
              <a:t>such interactions is increased student </a:t>
            </a:r>
          </a:p>
          <a:p>
            <a:pPr algn="ctr"/>
            <a:r>
              <a:rPr lang="en-US" sz="2800" dirty="0">
                <a:solidFill>
                  <a:srgbClr val="000000"/>
                </a:solidFill>
              </a:rPr>
              <a:t>learning.</a:t>
            </a:r>
          </a:p>
          <a:p>
            <a:r>
              <a:rPr lang="en-US" b="1" dirty="0">
                <a:solidFill>
                  <a:srgbClr val="000000"/>
                </a:solidFill>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0" y="0"/>
            <a:ext cx="9144000" cy="519113"/>
          </a:xfrm>
          <a:prstGeom prst="rect">
            <a:avLst/>
          </a:prstGeom>
          <a:noFill/>
          <a:ln w="9525">
            <a:noFill/>
            <a:miter lim="800000"/>
            <a:headEnd/>
            <a:tailEnd/>
          </a:ln>
        </p:spPr>
        <p:txBody>
          <a:bodyPr>
            <a:prstTxWarp prst="textNoShape">
              <a:avLst/>
            </a:prstTxWarp>
            <a:spAutoFit/>
          </a:bodyPr>
          <a:lstStyle/>
          <a:p>
            <a:endParaRPr lang="en-US" sz="2800" b="1">
              <a:solidFill>
                <a:srgbClr val="000000"/>
              </a:solidFill>
            </a:endParaRPr>
          </a:p>
        </p:txBody>
      </p:sp>
      <p:pic>
        <p:nvPicPr>
          <p:cNvPr id="44035" name="Picture 3"/>
          <p:cNvPicPr>
            <a:picLocks noChangeAspect="1" noChangeArrowheads="1"/>
          </p:cNvPicPr>
          <p:nvPr/>
        </p:nvPicPr>
        <p:blipFill>
          <a:blip r:embed="rId3"/>
          <a:srcRect/>
          <a:stretch>
            <a:fillRect/>
          </a:stretch>
        </p:blipFill>
        <p:spPr bwMode="auto">
          <a:xfrm>
            <a:off x="1143000" y="1717675"/>
            <a:ext cx="5077681" cy="4378325"/>
          </a:xfrm>
          <a:prstGeom prst="rect">
            <a:avLst/>
          </a:prstGeom>
          <a:noFill/>
          <a:ln w="9525">
            <a:noFill/>
            <a:miter lim="800000"/>
            <a:headEnd/>
            <a:tailEnd/>
          </a:ln>
        </p:spPr>
      </p:pic>
      <p:sp>
        <p:nvSpPr>
          <p:cNvPr id="44036" name="Text Box 5"/>
          <p:cNvSpPr txBox="1">
            <a:spLocks noChangeArrowheads="1"/>
          </p:cNvSpPr>
          <p:nvPr/>
        </p:nvSpPr>
        <p:spPr bwMode="auto">
          <a:xfrm>
            <a:off x="1447800" y="685800"/>
            <a:ext cx="5791200" cy="1006475"/>
          </a:xfrm>
          <a:prstGeom prst="rect">
            <a:avLst/>
          </a:prstGeom>
          <a:noFill/>
          <a:ln w="9525">
            <a:noFill/>
            <a:miter lim="800000"/>
            <a:headEnd/>
            <a:tailEnd/>
          </a:ln>
        </p:spPr>
        <p:txBody>
          <a:bodyPr>
            <a:prstTxWarp prst="textNoShape">
              <a:avLst/>
            </a:prstTxWarp>
            <a:spAutoFit/>
          </a:bodyPr>
          <a:lstStyle/>
          <a:p>
            <a:pPr>
              <a:spcBef>
                <a:spcPct val="50000"/>
              </a:spcBef>
            </a:pPr>
            <a:r>
              <a:rPr lang="en-US" sz="6000" dirty="0">
                <a:solidFill>
                  <a:srgbClr val="000000"/>
                </a:solidFill>
              </a:rPr>
              <a:t>Peer Coaching…</a:t>
            </a:r>
          </a:p>
        </p:txBody>
      </p:sp>
      <p:sp>
        <p:nvSpPr>
          <p:cNvPr id="44037" name="Text Box 6"/>
          <p:cNvSpPr txBox="1">
            <a:spLocks noChangeArrowheads="1"/>
          </p:cNvSpPr>
          <p:nvPr/>
        </p:nvSpPr>
        <p:spPr bwMode="auto">
          <a:xfrm>
            <a:off x="6096000" y="1665288"/>
            <a:ext cx="3048000" cy="5116512"/>
          </a:xfrm>
          <a:prstGeom prst="rect">
            <a:avLst/>
          </a:prstGeom>
          <a:noFill/>
          <a:ln w="9525">
            <a:noFill/>
            <a:miter lim="800000"/>
            <a:headEnd/>
            <a:tailEnd/>
          </a:ln>
        </p:spPr>
        <p:txBody>
          <a:bodyPr>
            <a:prstTxWarp prst="textNoShape">
              <a:avLst/>
            </a:prstTxWarp>
            <a:spAutoFit/>
          </a:bodyPr>
          <a:lstStyle/>
          <a:p>
            <a:pPr algn="ctr">
              <a:spcBef>
                <a:spcPct val="50000"/>
              </a:spcBef>
            </a:pPr>
            <a:r>
              <a:rPr lang="en-US" sz="4400" dirty="0">
                <a:solidFill>
                  <a:srgbClr val="000000"/>
                </a:solidFill>
              </a:rPr>
              <a:t>using the most valuable resource we  have-           each other!</a:t>
            </a:r>
          </a:p>
          <a:p>
            <a:pPr>
              <a:spcBef>
                <a:spcPct val="50000"/>
              </a:spcBef>
            </a:pPr>
            <a:endParaRPr lang="en-US" sz="4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7506" name="Rectangle 2"/>
          <p:cNvSpPr>
            <a:spLocks noChangeArrowheads="1"/>
          </p:cNvSpPr>
          <p:nvPr/>
        </p:nvSpPr>
        <p:spPr bwMode="auto">
          <a:xfrm>
            <a:off x="1219200" y="609600"/>
            <a:ext cx="7467600" cy="5201424"/>
          </a:xfrm>
          <a:prstGeom prst="rect">
            <a:avLst/>
          </a:prstGeom>
          <a:noFill/>
          <a:ln w="9525">
            <a:noFill/>
            <a:miter lim="800000"/>
            <a:headEnd/>
            <a:tailEnd/>
          </a:ln>
        </p:spPr>
        <p:txBody>
          <a:bodyPr>
            <a:prstTxWarp prst="textNoShape">
              <a:avLst/>
            </a:prstTxWarp>
            <a:spAutoFit/>
          </a:bodyPr>
          <a:lstStyle/>
          <a:p>
            <a:pPr algn="ctr"/>
            <a:r>
              <a:rPr lang="en-US" sz="3600" b="1" dirty="0">
                <a:solidFill>
                  <a:srgbClr val="000000"/>
                </a:solidFill>
                <a:latin typeface="Times"/>
                <a:cs typeface="Times"/>
              </a:rPr>
              <a:t>Research on Skill Transfer</a:t>
            </a:r>
          </a:p>
          <a:p>
            <a:endParaRPr lang="en-US" sz="2800" dirty="0">
              <a:solidFill>
                <a:srgbClr val="000000"/>
              </a:solidFill>
              <a:latin typeface="Times"/>
              <a:cs typeface="Times"/>
            </a:endParaRPr>
          </a:p>
          <a:p>
            <a:endParaRPr lang="en-US" sz="2800" dirty="0">
              <a:solidFill>
                <a:srgbClr val="000000"/>
              </a:solidFill>
              <a:latin typeface="Times"/>
              <a:cs typeface="Times"/>
            </a:endParaRPr>
          </a:p>
          <a:p>
            <a:r>
              <a:rPr lang="en-US" sz="2800" dirty="0">
                <a:solidFill>
                  <a:srgbClr val="000000"/>
                </a:solidFill>
                <a:latin typeface="Times"/>
                <a:cs typeface="Times"/>
              </a:rPr>
              <a:t>Theory					___%</a:t>
            </a:r>
          </a:p>
          <a:p>
            <a:endParaRPr lang="en-US" sz="2800" dirty="0">
              <a:solidFill>
                <a:srgbClr val="000000"/>
              </a:solidFill>
              <a:latin typeface="Times"/>
              <a:cs typeface="Times"/>
            </a:endParaRPr>
          </a:p>
          <a:p>
            <a:r>
              <a:rPr lang="en-US" sz="2800" dirty="0">
                <a:solidFill>
                  <a:srgbClr val="000000"/>
                </a:solidFill>
                <a:latin typeface="Times"/>
                <a:cs typeface="Times"/>
              </a:rPr>
              <a:t>Demonstration				___%</a:t>
            </a:r>
          </a:p>
          <a:p>
            <a:endParaRPr lang="en-US" sz="2800" dirty="0">
              <a:solidFill>
                <a:srgbClr val="000000"/>
              </a:solidFill>
              <a:latin typeface="Times"/>
              <a:cs typeface="Times"/>
            </a:endParaRPr>
          </a:p>
          <a:p>
            <a:r>
              <a:rPr lang="en-US" sz="2800" dirty="0">
                <a:solidFill>
                  <a:srgbClr val="000000"/>
                </a:solidFill>
                <a:latin typeface="Times"/>
                <a:cs typeface="Times"/>
              </a:rPr>
              <a:t>Practice in the training	</a:t>
            </a:r>
          </a:p>
          <a:p>
            <a:r>
              <a:rPr lang="en-US" sz="2800" dirty="0">
                <a:solidFill>
                  <a:srgbClr val="000000"/>
                </a:solidFill>
                <a:latin typeface="Times"/>
                <a:cs typeface="Times"/>
              </a:rPr>
              <a:t>With Feedback				___%	</a:t>
            </a:r>
          </a:p>
          <a:p>
            <a:endParaRPr lang="en-US" sz="2800" dirty="0">
              <a:solidFill>
                <a:srgbClr val="000000"/>
              </a:solidFill>
              <a:latin typeface="Times"/>
              <a:cs typeface="Times"/>
            </a:endParaRPr>
          </a:p>
          <a:p>
            <a:r>
              <a:rPr lang="en-US" sz="2800" dirty="0">
                <a:solidFill>
                  <a:srgbClr val="000000"/>
                </a:solidFill>
                <a:latin typeface="Times"/>
                <a:cs typeface="Times"/>
              </a:rPr>
              <a:t>In-Situation Coaching			___%</a:t>
            </a:r>
          </a:p>
          <a:p>
            <a:endParaRPr lang="en-US" sz="1600" dirty="0">
              <a:solidFill>
                <a:srgbClr val="000000"/>
              </a:solidFill>
              <a:latin typeface="Geneva" charset="0"/>
            </a:endParaRPr>
          </a:p>
        </p:txBody>
      </p:sp>
      <p:sp>
        <p:nvSpPr>
          <p:cNvPr id="60419" name="Rectangle 3"/>
          <p:cNvSpPr>
            <a:spLocks noChangeArrowheads="1"/>
          </p:cNvSpPr>
          <p:nvPr/>
        </p:nvSpPr>
        <p:spPr bwMode="auto">
          <a:xfrm>
            <a:off x="3200400" y="6324600"/>
            <a:ext cx="3427040" cy="338554"/>
          </a:xfrm>
          <a:prstGeom prst="rect">
            <a:avLst/>
          </a:prstGeom>
          <a:noFill/>
          <a:ln w="9525">
            <a:noFill/>
            <a:miter lim="800000"/>
            <a:headEnd/>
            <a:tailEnd/>
          </a:ln>
        </p:spPr>
        <p:txBody>
          <a:bodyPr wrap="none">
            <a:prstTxWarp prst="textNoShape">
              <a:avLst/>
            </a:prstTxWarp>
            <a:spAutoFit/>
          </a:bodyPr>
          <a:lstStyle/>
          <a:p>
            <a:r>
              <a:rPr lang="en-US" sz="1600" dirty="0">
                <a:solidFill>
                  <a:srgbClr val="000000"/>
                </a:solidFill>
                <a:latin typeface="Times"/>
                <a:cs typeface="Times"/>
              </a:rPr>
              <a:t>Bruce Joyce &amp; Beverly Showers,  2002</a:t>
            </a:r>
            <a:endParaRPr lang="en-US" dirty="0">
              <a:latin typeface="Times"/>
              <a:cs typeface="Time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7506">
                                            <p:txEl>
                                              <p:pRg st="0" end="0"/>
                                            </p:txEl>
                                          </p:spTgt>
                                        </p:tgtEl>
                                        <p:attrNameLst>
                                          <p:attrName>style.visibility</p:attrName>
                                        </p:attrNameLst>
                                      </p:cBhvr>
                                      <p:to>
                                        <p:strVal val="visible"/>
                                      </p:to>
                                    </p:set>
                                    <p:animEffect transition="in" filter="dissolve">
                                      <p:cBhvr>
                                        <p:cTn id="7" dur="500"/>
                                        <p:tgtEl>
                                          <p:spTgt spid="27750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77506">
                                            <p:txEl>
                                              <p:pRg st="3" end="3"/>
                                            </p:txEl>
                                          </p:spTgt>
                                        </p:tgtEl>
                                        <p:attrNameLst>
                                          <p:attrName>style.visibility</p:attrName>
                                        </p:attrNameLst>
                                      </p:cBhvr>
                                      <p:to>
                                        <p:strVal val="visible"/>
                                      </p:to>
                                    </p:set>
                                    <p:animEffect transition="in" filter="dissolve">
                                      <p:cBhvr>
                                        <p:cTn id="12" dur="500"/>
                                        <p:tgtEl>
                                          <p:spTgt spid="27750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77506">
                                            <p:txEl>
                                              <p:pRg st="5" end="5"/>
                                            </p:txEl>
                                          </p:spTgt>
                                        </p:tgtEl>
                                        <p:attrNameLst>
                                          <p:attrName>style.visibility</p:attrName>
                                        </p:attrNameLst>
                                      </p:cBhvr>
                                      <p:to>
                                        <p:strVal val="visible"/>
                                      </p:to>
                                    </p:set>
                                    <p:animEffect transition="in" filter="dissolve">
                                      <p:cBhvr>
                                        <p:cTn id="17" dur="500"/>
                                        <p:tgtEl>
                                          <p:spTgt spid="277506">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77506">
                                            <p:txEl>
                                              <p:pRg st="7" end="7"/>
                                            </p:txEl>
                                          </p:spTgt>
                                        </p:tgtEl>
                                        <p:attrNameLst>
                                          <p:attrName>style.visibility</p:attrName>
                                        </p:attrNameLst>
                                      </p:cBhvr>
                                      <p:to>
                                        <p:strVal val="visible"/>
                                      </p:to>
                                    </p:set>
                                    <p:animEffect transition="in" filter="dissolve">
                                      <p:cBhvr>
                                        <p:cTn id="22" dur="500"/>
                                        <p:tgtEl>
                                          <p:spTgt spid="277506">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77506">
                                            <p:txEl>
                                              <p:pRg st="8" end="8"/>
                                            </p:txEl>
                                          </p:spTgt>
                                        </p:tgtEl>
                                        <p:attrNameLst>
                                          <p:attrName>style.visibility</p:attrName>
                                        </p:attrNameLst>
                                      </p:cBhvr>
                                      <p:to>
                                        <p:strVal val="visible"/>
                                      </p:to>
                                    </p:set>
                                    <p:animEffect transition="in" filter="dissolve">
                                      <p:cBhvr>
                                        <p:cTn id="27" dur="500"/>
                                        <p:tgtEl>
                                          <p:spTgt spid="277506">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77506">
                                            <p:txEl>
                                              <p:pRg st="10" end="10"/>
                                            </p:txEl>
                                          </p:spTgt>
                                        </p:tgtEl>
                                        <p:attrNameLst>
                                          <p:attrName>style.visibility</p:attrName>
                                        </p:attrNameLst>
                                      </p:cBhvr>
                                      <p:to>
                                        <p:strVal val="visible"/>
                                      </p:to>
                                    </p:set>
                                    <p:animEffect transition="in" filter="dissolve">
                                      <p:cBhvr>
                                        <p:cTn id="32" dur="500"/>
                                        <p:tgtEl>
                                          <p:spTgt spid="27750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06" grpId="0" build="p" autoUpdateAnimBg="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6082" name="Picture 2"/>
          <p:cNvPicPr>
            <a:picLocks noChangeAspect="1" noChangeArrowheads="1"/>
          </p:cNvPicPr>
          <p:nvPr/>
        </p:nvPicPr>
        <p:blipFill>
          <a:blip r:embed="rId3">
            <a:lum bright="70000" contrast="-70000"/>
          </a:blip>
          <a:srcRect/>
          <a:stretch>
            <a:fillRect/>
          </a:stretch>
        </p:blipFill>
        <p:spPr bwMode="auto">
          <a:xfrm>
            <a:off x="990600" y="1517650"/>
            <a:ext cx="5334000" cy="4654550"/>
          </a:xfrm>
          <a:prstGeom prst="rect">
            <a:avLst/>
          </a:prstGeom>
          <a:noFill/>
          <a:ln w="9525">
            <a:noFill/>
            <a:miter lim="800000"/>
            <a:headEnd/>
            <a:tailEnd/>
          </a:ln>
        </p:spPr>
      </p:pic>
      <p:sp>
        <p:nvSpPr>
          <p:cNvPr id="163843" name="Rectangle 3"/>
          <p:cNvSpPr>
            <a:spLocks noChangeArrowheads="1"/>
          </p:cNvSpPr>
          <p:nvPr/>
        </p:nvSpPr>
        <p:spPr bwMode="auto">
          <a:xfrm>
            <a:off x="1066800" y="1489075"/>
            <a:ext cx="7924800" cy="5033963"/>
          </a:xfrm>
          <a:prstGeom prst="rect">
            <a:avLst/>
          </a:prstGeom>
          <a:noFill/>
          <a:ln w="9525">
            <a:noFill/>
            <a:miter lim="800000"/>
            <a:headEnd/>
            <a:tailEnd/>
          </a:ln>
        </p:spPr>
        <p:txBody>
          <a:bodyPr wrap="square">
            <a:prstTxWarp prst="textNoShape">
              <a:avLst/>
            </a:prstTxWarp>
            <a:spAutoFit/>
          </a:bodyPr>
          <a:lstStyle/>
          <a:p>
            <a:r>
              <a:rPr lang="en-US" sz="2800" dirty="0">
                <a:solidFill>
                  <a:srgbClr val="000000"/>
                </a:solidFill>
              </a:rPr>
              <a:t>Theory/Knowledge	  5%			0-5%</a:t>
            </a:r>
          </a:p>
          <a:p>
            <a:endParaRPr lang="en-US" sz="2800" dirty="0">
              <a:solidFill>
                <a:srgbClr val="000000"/>
              </a:solidFill>
            </a:endParaRPr>
          </a:p>
          <a:p>
            <a:r>
              <a:rPr lang="en-US" sz="2800" dirty="0">
                <a:solidFill>
                  <a:srgbClr val="000000"/>
                </a:solidFill>
              </a:rPr>
              <a:t>Theory/Modeling		  50%			 5%</a:t>
            </a:r>
          </a:p>
          <a:p>
            <a:endParaRPr lang="en-US" sz="2800" dirty="0">
              <a:solidFill>
                <a:srgbClr val="000000"/>
              </a:solidFill>
            </a:endParaRPr>
          </a:p>
          <a:p>
            <a:r>
              <a:rPr lang="en-US" sz="2800" dirty="0">
                <a:solidFill>
                  <a:srgbClr val="000000"/>
                </a:solidFill>
              </a:rPr>
              <a:t>Theory/Modeling/</a:t>
            </a:r>
          </a:p>
          <a:p>
            <a:r>
              <a:rPr lang="en-US" sz="2800" dirty="0">
                <a:solidFill>
                  <a:srgbClr val="000000"/>
                </a:solidFill>
              </a:rPr>
              <a:t>	Practice/Feedback	  90%			5%</a:t>
            </a:r>
          </a:p>
          <a:p>
            <a:endParaRPr lang="en-US" sz="2800" dirty="0">
              <a:solidFill>
                <a:srgbClr val="000000"/>
              </a:solidFill>
            </a:endParaRPr>
          </a:p>
          <a:p>
            <a:r>
              <a:rPr lang="en-US" sz="2800" dirty="0">
                <a:solidFill>
                  <a:srgbClr val="000000"/>
                </a:solidFill>
              </a:rPr>
              <a:t>Theory/Modeling/</a:t>
            </a:r>
          </a:p>
          <a:p>
            <a:r>
              <a:rPr lang="en-US" sz="2800" dirty="0">
                <a:solidFill>
                  <a:srgbClr val="000000"/>
                </a:solidFill>
              </a:rPr>
              <a:t>	Practice/Feedback/</a:t>
            </a:r>
          </a:p>
          <a:p>
            <a:r>
              <a:rPr lang="en-US" sz="2800" dirty="0">
                <a:solidFill>
                  <a:srgbClr val="000000"/>
                </a:solidFill>
              </a:rPr>
              <a:t>	 Coaching	</a:t>
            </a:r>
            <a:r>
              <a:rPr lang="en-US" sz="2800" dirty="0" smtClean="0">
                <a:solidFill>
                  <a:srgbClr val="000000"/>
                </a:solidFill>
              </a:rPr>
              <a:t>	 90</a:t>
            </a:r>
            <a:r>
              <a:rPr lang="en-US" sz="2800" dirty="0">
                <a:solidFill>
                  <a:srgbClr val="000000"/>
                </a:solidFill>
              </a:rPr>
              <a:t>%		      75 to 90%</a:t>
            </a:r>
          </a:p>
          <a:p>
            <a:endParaRPr lang="en-US" sz="2800" dirty="0">
              <a:solidFill>
                <a:srgbClr val="000000"/>
              </a:solidFill>
            </a:endParaRPr>
          </a:p>
          <a:p>
            <a:endParaRPr lang="en-US" sz="1600" dirty="0">
              <a:solidFill>
                <a:srgbClr val="000000"/>
              </a:solidFill>
            </a:endParaRPr>
          </a:p>
        </p:txBody>
      </p:sp>
      <p:sp>
        <p:nvSpPr>
          <p:cNvPr id="46084" name="Text Box 4"/>
          <p:cNvSpPr txBox="1">
            <a:spLocks noChangeArrowheads="1"/>
          </p:cNvSpPr>
          <p:nvPr/>
        </p:nvSpPr>
        <p:spPr bwMode="auto">
          <a:xfrm>
            <a:off x="990600" y="120650"/>
            <a:ext cx="8153400" cy="584776"/>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sz="3200" b="1" dirty="0">
                <a:solidFill>
                  <a:srgbClr val="000000"/>
                </a:solidFill>
              </a:rPr>
              <a:t>Transfer of Learning by Types of Training</a:t>
            </a:r>
          </a:p>
        </p:txBody>
      </p:sp>
      <p:sp>
        <p:nvSpPr>
          <p:cNvPr id="46085" name="Text Box 5"/>
          <p:cNvSpPr txBox="1">
            <a:spLocks noChangeArrowheads="1"/>
          </p:cNvSpPr>
          <p:nvPr/>
        </p:nvSpPr>
        <p:spPr bwMode="auto">
          <a:xfrm>
            <a:off x="990600" y="6443246"/>
            <a:ext cx="8153400" cy="338554"/>
          </a:xfrm>
          <a:prstGeom prst="rect">
            <a:avLst/>
          </a:prstGeom>
          <a:noFill/>
          <a:ln w="9525">
            <a:noFill/>
            <a:miter lim="800000"/>
            <a:headEnd/>
            <a:tailEnd/>
          </a:ln>
        </p:spPr>
        <p:txBody>
          <a:bodyPr wrap="square">
            <a:prstTxWarp prst="textNoShape">
              <a:avLst/>
            </a:prstTxWarp>
            <a:spAutoFit/>
          </a:bodyPr>
          <a:lstStyle/>
          <a:p>
            <a:pPr algn="ctr"/>
            <a:r>
              <a:rPr lang="en-US" sz="1600" dirty="0">
                <a:solidFill>
                  <a:srgbClr val="000000"/>
                </a:solidFill>
              </a:rPr>
              <a:t>Source: </a:t>
            </a:r>
            <a:r>
              <a:rPr lang="en-US" sz="1600" i="1" dirty="0">
                <a:solidFill>
                  <a:srgbClr val="000000"/>
                </a:solidFill>
              </a:rPr>
              <a:t>The Coaching of Teaching</a:t>
            </a:r>
            <a:r>
              <a:rPr lang="en-US" sz="1600" dirty="0">
                <a:solidFill>
                  <a:srgbClr val="000000"/>
                </a:solidFill>
              </a:rPr>
              <a:t> by Bruce Joyce &amp; Beverly Showers, 1993</a:t>
            </a:r>
            <a:endParaRPr lang="en-US" dirty="0"/>
          </a:p>
        </p:txBody>
      </p:sp>
      <p:sp>
        <p:nvSpPr>
          <p:cNvPr id="46086" name="Rectangle 6"/>
          <p:cNvSpPr>
            <a:spLocks noChangeArrowheads="1"/>
          </p:cNvSpPr>
          <p:nvPr/>
        </p:nvSpPr>
        <p:spPr bwMode="auto">
          <a:xfrm>
            <a:off x="990600" y="949325"/>
            <a:ext cx="8153400" cy="396875"/>
          </a:xfrm>
          <a:prstGeom prst="rect">
            <a:avLst/>
          </a:prstGeom>
          <a:noFill/>
          <a:ln w="9525">
            <a:noFill/>
            <a:miter lim="800000"/>
            <a:headEnd/>
            <a:tailEnd/>
          </a:ln>
        </p:spPr>
        <p:txBody>
          <a:bodyPr wrap="square">
            <a:prstTxWarp prst="textNoShape">
              <a:avLst/>
            </a:prstTxWarp>
            <a:spAutoFit/>
          </a:bodyPr>
          <a:lstStyle/>
          <a:p>
            <a:r>
              <a:rPr lang="en-US" sz="2000" dirty="0"/>
              <a:t>Training Provided	   Skill Development	     Skill Application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163843">
                                            <p:txEl>
                                              <p:pRg st="0" end="0"/>
                                            </p:txEl>
                                          </p:spTgt>
                                        </p:tgtEl>
                                        <p:attrNameLst>
                                          <p:attrName>style.visibility</p:attrName>
                                        </p:attrNameLst>
                                      </p:cBhvr>
                                      <p:to>
                                        <p:strVal val="visible"/>
                                      </p:to>
                                    </p:set>
                                    <p:anim calcmode="lin" valueType="num">
                                      <p:cBhvr additive="base">
                                        <p:cTn id="7" dur="500" fill="hold"/>
                                        <p:tgtEl>
                                          <p:spTgt spid="16384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638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163843">
                                            <p:txEl>
                                              <p:pRg st="2" end="2"/>
                                            </p:txEl>
                                          </p:spTgt>
                                        </p:tgtEl>
                                        <p:attrNameLst>
                                          <p:attrName>style.visibility</p:attrName>
                                        </p:attrNameLst>
                                      </p:cBhvr>
                                      <p:to>
                                        <p:strVal val="visible"/>
                                      </p:to>
                                    </p:set>
                                    <p:anim calcmode="lin" valueType="num">
                                      <p:cBhvr additive="base">
                                        <p:cTn id="13" dur="500" fill="hold"/>
                                        <p:tgtEl>
                                          <p:spTgt spid="16384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6384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163843">
                                            <p:txEl>
                                              <p:pRg st="4" end="4"/>
                                            </p:txEl>
                                          </p:spTgt>
                                        </p:tgtEl>
                                        <p:attrNameLst>
                                          <p:attrName>style.visibility</p:attrName>
                                        </p:attrNameLst>
                                      </p:cBhvr>
                                      <p:to>
                                        <p:strVal val="visible"/>
                                      </p:to>
                                    </p:set>
                                    <p:anim calcmode="lin" valueType="num">
                                      <p:cBhvr additive="base">
                                        <p:cTn id="19" dur="500" fill="hold"/>
                                        <p:tgtEl>
                                          <p:spTgt spid="163843">
                                            <p:txEl>
                                              <p:pRg st="4" end="4"/>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63843">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3" fill="hold" grpId="0" nodeType="clickEffect">
                                  <p:stCondLst>
                                    <p:cond delay="0"/>
                                  </p:stCondLst>
                                  <p:childTnLst>
                                    <p:set>
                                      <p:cBhvr>
                                        <p:cTn id="24" dur="1" fill="hold">
                                          <p:stCondLst>
                                            <p:cond delay="0"/>
                                          </p:stCondLst>
                                        </p:cTn>
                                        <p:tgtEl>
                                          <p:spTgt spid="163843">
                                            <p:txEl>
                                              <p:pRg st="5" end="5"/>
                                            </p:txEl>
                                          </p:spTgt>
                                        </p:tgtEl>
                                        <p:attrNameLst>
                                          <p:attrName>style.visibility</p:attrName>
                                        </p:attrNameLst>
                                      </p:cBhvr>
                                      <p:to>
                                        <p:strVal val="visible"/>
                                      </p:to>
                                    </p:set>
                                    <p:anim calcmode="lin" valueType="num">
                                      <p:cBhvr additive="base">
                                        <p:cTn id="25" dur="500" fill="hold"/>
                                        <p:tgtEl>
                                          <p:spTgt spid="163843">
                                            <p:txEl>
                                              <p:pRg st="5" end="5"/>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63843">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3" fill="hold" grpId="0" nodeType="clickEffect">
                                  <p:stCondLst>
                                    <p:cond delay="0"/>
                                  </p:stCondLst>
                                  <p:childTnLst>
                                    <p:set>
                                      <p:cBhvr>
                                        <p:cTn id="30" dur="1" fill="hold">
                                          <p:stCondLst>
                                            <p:cond delay="0"/>
                                          </p:stCondLst>
                                        </p:cTn>
                                        <p:tgtEl>
                                          <p:spTgt spid="163843">
                                            <p:txEl>
                                              <p:pRg st="7" end="7"/>
                                            </p:txEl>
                                          </p:spTgt>
                                        </p:tgtEl>
                                        <p:attrNameLst>
                                          <p:attrName>style.visibility</p:attrName>
                                        </p:attrNameLst>
                                      </p:cBhvr>
                                      <p:to>
                                        <p:strVal val="visible"/>
                                      </p:to>
                                    </p:set>
                                    <p:anim calcmode="lin" valueType="num">
                                      <p:cBhvr additive="base">
                                        <p:cTn id="31" dur="500" fill="hold"/>
                                        <p:tgtEl>
                                          <p:spTgt spid="163843">
                                            <p:txEl>
                                              <p:pRg st="7" end="7"/>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63843">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3" fill="hold" grpId="0" nodeType="clickEffect">
                                  <p:stCondLst>
                                    <p:cond delay="0"/>
                                  </p:stCondLst>
                                  <p:childTnLst>
                                    <p:set>
                                      <p:cBhvr>
                                        <p:cTn id="36" dur="1" fill="hold">
                                          <p:stCondLst>
                                            <p:cond delay="0"/>
                                          </p:stCondLst>
                                        </p:cTn>
                                        <p:tgtEl>
                                          <p:spTgt spid="163843">
                                            <p:txEl>
                                              <p:pRg st="8" end="8"/>
                                            </p:txEl>
                                          </p:spTgt>
                                        </p:tgtEl>
                                        <p:attrNameLst>
                                          <p:attrName>style.visibility</p:attrName>
                                        </p:attrNameLst>
                                      </p:cBhvr>
                                      <p:to>
                                        <p:strVal val="visible"/>
                                      </p:to>
                                    </p:set>
                                    <p:anim calcmode="lin" valueType="num">
                                      <p:cBhvr additive="base">
                                        <p:cTn id="37" dur="500" fill="hold"/>
                                        <p:tgtEl>
                                          <p:spTgt spid="163843">
                                            <p:txEl>
                                              <p:pRg st="8" end="8"/>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63843">
                                            <p:txEl>
                                              <p:pRg st="8" end="8"/>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3" fill="hold" grpId="0" nodeType="clickEffect">
                                  <p:stCondLst>
                                    <p:cond delay="0"/>
                                  </p:stCondLst>
                                  <p:childTnLst>
                                    <p:set>
                                      <p:cBhvr>
                                        <p:cTn id="42" dur="1" fill="hold">
                                          <p:stCondLst>
                                            <p:cond delay="0"/>
                                          </p:stCondLst>
                                        </p:cTn>
                                        <p:tgtEl>
                                          <p:spTgt spid="163843">
                                            <p:txEl>
                                              <p:pRg st="9" end="9"/>
                                            </p:txEl>
                                          </p:spTgt>
                                        </p:tgtEl>
                                        <p:attrNameLst>
                                          <p:attrName>style.visibility</p:attrName>
                                        </p:attrNameLst>
                                      </p:cBhvr>
                                      <p:to>
                                        <p:strVal val="visible"/>
                                      </p:to>
                                    </p:set>
                                    <p:anim calcmode="lin" valueType="num">
                                      <p:cBhvr additive="base">
                                        <p:cTn id="43" dur="500" fill="hold"/>
                                        <p:tgtEl>
                                          <p:spTgt spid="163843">
                                            <p:txEl>
                                              <p:pRg st="9" end="9"/>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63843">
                                            <p:txEl>
                                              <p:pRg st="9" end="9"/>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3" grpId="0" build="p"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2004:Templates:Presentations:Designs:Blank Presentation</Template>
  <TotalTime>15315</TotalTime>
  <Words>1411</Words>
  <Application>Microsoft Macintosh PowerPoint</Application>
  <PresentationFormat>On-screen Show (4:3)</PresentationFormat>
  <Paragraphs>213</Paragraphs>
  <Slides>25</Slides>
  <Notes>15</Notes>
  <HiddenSlides>0</HiddenSlides>
  <MMClips>0</MMClips>
  <ScaleCrop>false</ScaleCrop>
  <HeadingPairs>
    <vt:vector size="6" baseType="variant">
      <vt:variant>
        <vt:lpstr>Design Template</vt:lpstr>
      </vt:variant>
      <vt:variant>
        <vt:i4>1</vt:i4>
      </vt:variant>
      <vt:variant>
        <vt:lpstr>Embedded OLE Servers</vt:lpstr>
      </vt:variant>
      <vt:variant>
        <vt:i4>0</vt:i4>
      </vt:variant>
      <vt:variant>
        <vt:lpstr>Slide Titles</vt:lpstr>
      </vt:variant>
      <vt:variant>
        <vt:i4>25</vt:i4>
      </vt:variant>
    </vt:vector>
  </HeadingPairs>
  <TitlesOfParts>
    <vt:vector size="26" baseType="lpstr">
      <vt:lpstr>Solstice</vt:lpstr>
      <vt:lpstr>Slide 1</vt:lpstr>
      <vt:lpstr>Slide 2</vt:lpstr>
      <vt:lpstr>Slide 3</vt:lpstr>
      <vt:lpstr>Graphic Organizer</vt:lpstr>
      <vt:lpstr>Taking it to the next level…</vt:lpstr>
      <vt:lpstr>Slide 6</vt:lpstr>
      <vt:lpstr>Slide 7</vt:lpstr>
      <vt:lpstr>Slide 8</vt:lpstr>
      <vt:lpstr>Slide 9</vt:lpstr>
      <vt:lpstr>Slide 10</vt:lpstr>
      <vt:lpstr> Coaching: The Key to Translating Research into Practice Lies in Continuous, Job-Embedded Learning with Ongoing Support </vt:lpstr>
      <vt:lpstr>Slide 12</vt:lpstr>
      <vt:lpstr>Slide 13</vt:lpstr>
      <vt:lpstr>Four Corners</vt:lpstr>
      <vt:lpstr>Slide 15</vt:lpstr>
      <vt:lpstr>Slide 16</vt:lpstr>
      <vt:lpstr>Slide 17</vt:lpstr>
      <vt:lpstr>Slide 18</vt:lpstr>
      <vt:lpstr>Four Corners</vt:lpstr>
      <vt:lpstr>Slide 20</vt:lpstr>
      <vt:lpstr>Slide 21</vt:lpstr>
      <vt:lpstr>Slide 22</vt:lpstr>
      <vt:lpstr>Processing:  3-2-1</vt:lpstr>
      <vt:lpstr>Please contact me at ESU #3 if you have any questions, concerns, suggestions… </vt:lpstr>
      <vt:lpstr>Chalk Talk: A Silent Reflection The value of Peer Coaching</vt:lpstr>
    </vt:vector>
  </TitlesOfParts>
  <Company>ESU#3</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EDC</dc:creator>
  <cp:lastModifiedBy>Debbie   Schraeder</cp:lastModifiedBy>
  <cp:revision>861</cp:revision>
  <cp:lastPrinted>2013-01-09T17:48:07Z</cp:lastPrinted>
  <dcterms:created xsi:type="dcterms:W3CDTF">2013-01-09T18:45:33Z</dcterms:created>
  <dcterms:modified xsi:type="dcterms:W3CDTF">2013-01-09T18:49:30Z</dcterms:modified>
</cp:coreProperties>
</file>